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sldIdLst>
    <p:sldId id="297" r:id="rId2"/>
    <p:sldId id="489" r:id="rId3"/>
    <p:sldId id="452" r:id="rId4"/>
    <p:sldId id="453" r:id="rId5"/>
    <p:sldId id="534" r:id="rId6"/>
    <p:sldId id="454" r:id="rId7"/>
    <p:sldId id="455" r:id="rId8"/>
    <p:sldId id="544" r:id="rId9"/>
    <p:sldId id="456" r:id="rId10"/>
    <p:sldId id="457" r:id="rId11"/>
    <p:sldId id="536" r:id="rId12"/>
    <p:sldId id="537" r:id="rId13"/>
    <p:sldId id="459" r:id="rId14"/>
    <p:sldId id="538" r:id="rId15"/>
    <p:sldId id="539" r:id="rId16"/>
    <p:sldId id="540" r:id="rId17"/>
    <p:sldId id="541" r:id="rId18"/>
    <p:sldId id="542" r:id="rId19"/>
    <p:sldId id="533" r:id="rId20"/>
    <p:sldId id="363" r:id="rId21"/>
    <p:sldId id="464" r:id="rId22"/>
    <p:sldId id="463" r:id="rId23"/>
    <p:sldId id="465" r:id="rId24"/>
    <p:sldId id="466" r:id="rId25"/>
    <p:sldId id="468" r:id="rId26"/>
    <p:sldId id="470" r:id="rId27"/>
    <p:sldId id="472" r:id="rId28"/>
    <p:sldId id="473" r:id="rId29"/>
    <p:sldId id="376" r:id="rId30"/>
    <p:sldId id="477" r:id="rId31"/>
    <p:sldId id="532" r:id="rId32"/>
    <p:sldId id="479" r:id="rId33"/>
    <p:sldId id="480" r:id="rId34"/>
    <p:sldId id="481" r:id="rId35"/>
    <p:sldId id="482" r:id="rId36"/>
    <p:sldId id="483" r:id="rId37"/>
    <p:sldId id="491" r:id="rId38"/>
    <p:sldId id="484" r:id="rId39"/>
    <p:sldId id="486" r:id="rId40"/>
    <p:sldId id="525" r:id="rId41"/>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8" autoAdjust="0"/>
    <p:restoredTop sz="94660"/>
  </p:normalViewPr>
  <p:slideViewPr>
    <p:cSldViewPr snapToGrid="0">
      <p:cViewPr varScale="1">
        <p:scale>
          <a:sx n="105" d="100"/>
          <a:sy n="105" d="100"/>
        </p:scale>
        <p:origin x="1208" y="192"/>
      </p:cViewPr>
      <p:guideLst>
        <p:guide orient="horz" pos="2160"/>
        <p:guide pos="2880"/>
      </p:guideLst>
    </p:cSldViewPr>
  </p:slideViewPr>
  <p:notesTextViewPr>
    <p:cViewPr>
      <p:scale>
        <a:sx n="1" d="1"/>
        <a:sy n="1" d="1"/>
      </p:scale>
      <p:origin x="0" y="0"/>
    </p:cViewPr>
  </p:notesTextViewPr>
  <p:sorterViewPr>
    <p:cViewPr>
      <p:scale>
        <a:sx n="100" d="100"/>
        <a:sy n="100" d="100"/>
      </p:scale>
      <p:origin x="0" y="-1027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B0C0A60C-850A-4EA4-9C14-A8FE98B94505}" type="datetimeFigureOut">
              <a:rPr lang="en-US" smtClean="0"/>
              <a:t>11/14/22</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11/14/22</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29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11/14/22</a:t>
            </a:fld>
            <a:endParaRPr lang="en-US"/>
          </a:p>
        </p:txBody>
      </p:sp>
      <p:sp>
        <p:nvSpPr>
          <p:cNvPr id="5" name="Footer Placeholder 4"/>
          <p:cNvSpPr>
            <a:spLocks noGrp="1"/>
          </p:cNvSpPr>
          <p:nvPr>
            <p:ph type="ftr" sz="quarter" idx="11"/>
          </p:nvPr>
        </p:nvSpPr>
        <p:spPr/>
        <p:txBody>
          <a:bodyPr/>
          <a:lstStyle/>
          <a:p>
            <a:r>
              <a:rPr lang="en-US" dirty="0"/>
              <a:t>Kwartler CSCI E-96</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11/14/22</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E-96</a:t>
            </a:r>
          </a:p>
        </p:txBody>
      </p:sp>
    </p:spTree>
    <p:extLst>
      <p:ext uri="{BB962C8B-B14F-4D97-AF65-F5344CB8AC3E}">
        <p14:creationId xmlns:p14="http://schemas.microsoft.com/office/powerpoint/2010/main" val="325682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11/14/22</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11/14/22</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11/14/22</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11/14/22</a:t>
            </a:fld>
            <a:endParaRPr lang="en-US"/>
          </a:p>
        </p:txBody>
      </p:sp>
      <p:sp>
        <p:nvSpPr>
          <p:cNvPr id="8" name="Footer Placeholder 7"/>
          <p:cNvSpPr>
            <a:spLocks noGrp="1"/>
          </p:cNvSpPr>
          <p:nvPr>
            <p:ph type="ftr" sz="quarter" idx="11"/>
          </p:nvPr>
        </p:nvSpPr>
        <p:spPr/>
        <p:txBody>
          <a:bodyPr/>
          <a:lstStyle/>
          <a:p>
            <a:r>
              <a:rPr lang="en-US"/>
              <a:t>Kwartler CSCI S-96</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11/14/22</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E-96</a:t>
            </a:r>
          </a:p>
        </p:txBody>
      </p: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11/14/22</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6"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E-96</a:t>
            </a:r>
          </a:p>
        </p:txBody>
      </p: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11/14/22</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E-96</a:t>
            </a:r>
          </a:p>
        </p:txBody>
      </p: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11/14/22</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E-96</a:t>
            </a:r>
          </a:p>
        </p:txBody>
      </p: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11/14/22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6.xml"/><Relationship Id="rId5" Type="http://schemas.openxmlformats.org/officeDocument/2006/relationships/image" Target="../media/image18.jpeg"/><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6.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hyperlink" Target="https://www.anneloehr.com/" TargetMode="External"/><Relationship Id="rId2" Type="http://schemas.openxmlformats.org/officeDocument/2006/relationships/image" Target="../media/image29.jpeg"/><Relationship Id="rId1" Type="http://schemas.openxmlformats.org/officeDocument/2006/relationships/slideLayout" Target="../slideLayouts/slideLayout6.xml"/><Relationship Id="rId5" Type="http://schemas.openxmlformats.org/officeDocument/2006/relationships/image" Target="../media/image31.jpe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6.xml"/><Relationship Id="rId5" Type="http://schemas.openxmlformats.org/officeDocument/2006/relationships/image" Target="../media/image37.jpeg"/><Relationship Id="rId4" Type="http://schemas.openxmlformats.org/officeDocument/2006/relationships/image" Target="../media/image36.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20D1-C38F-40A5-B020-EBD3D0FC1155}"/>
              </a:ext>
            </a:extLst>
          </p:cNvPr>
          <p:cNvSpPr>
            <a:spLocks noGrp="1"/>
          </p:cNvSpPr>
          <p:nvPr>
            <p:ph type="ctrTitle"/>
          </p:nvPr>
        </p:nvSpPr>
        <p:spPr/>
        <p:txBody>
          <a:bodyPr/>
          <a:lstStyle/>
          <a:p>
            <a:r>
              <a:rPr lang="en-US" dirty="0"/>
              <a:t>Text Mining</a:t>
            </a:r>
          </a:p>
        </p:txBody>
      </p:sp>
      <p:sp>
        <p:nvSpPr>
          <p:cNvPr id="4" name="Date Placeholder 3">
            <a:extLst>
              <a:ext uri="{FF2B5EF4-FFF2-40B4-BE49-F238E27FC236}">
                <a16:creationId xmlns:a16="http://schemas.microsoft.com/office/drawing/2014/main" id="{8909B2EE-DD66-4058-A696-AC289906954A}"/>
              </a:ext>
            </a:extLst>
          </p:cNvPr>
          <p:cNvSpPr>
            <a:spLocks noGrp="1"/>
          </p:cNvSpPr>
          <p:nvPr>
            <p:ph type="dt" sz="half" idx="10"/>
          </p:nvPr>
        </p:nvSpPr>
        <p:spPr/>
        <p:txBody>
          <a:bodyPr/>
          <a:lstStyle/>
          <a:p>
            <a:fld id="{5738B90E-0779-4C36-915C-6F05FCD89456}" type="datetime1">
              <a:rPr lang="en-US" smtClean="0"/>
              <a:t>11/14/22</a:t>
            </a:fld>
            <a:endParaRPr lang="en-US" dirty="0"/>
          </a:p>
        </p:txBody>
      </p:sp>
      <p:sp>
        <p:nvSpPr>
          <p:cNvPr id="5"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p:txBody>
          <a:bodyPr/>
          <a:lstStyle/>
          <a:p>
            <a:fld id="{37290FF7-652B-4475-AEAB-8B1A5D23AE09}" type="slidenum">
              <a:rPr lang="en-US" smtClean="0"/>
              <a:t>1</a:t>
            </a:fld>
            <a:endParaRPr lang="en-US" dirty="0"/>
          </a:p>
        </p:txBody>
      </p:sp>
      <p:sp>
        <p:nvSpPr>
          <p:cNvPr id="6" name="Footer Placeholder 5">
            <a:extLst>
              <a:ext uri="{FF2B5EF4-FFF2-40B4-BE49-F238E27FC236}">
                <a16:creationId xmlns:a16="http://schemas.microsoft.com/office/drawing/2014/main" id="{31E96655-E1DA-41A3-90E3-F63E0ECB1AE6}"/>
              </a:ext>
            </a:extLst>
          </p:cNvPr>
          <p:cNvSpPr>
            <a:spLocks noGrp="1"/>
          </p:cNvSpPr>
          <p:nvPr>
            <p:ph type="ftr" sz="quarter" idx="3"/>
          </p:nvPr>
        </p:nvSpPr>
        <p:spPr/>
        <p:txBody>
          <a:bodyPr/>
          <a:lstStyle/>
          <a:p>
            <a:r>
              <a:rPr lang="en-US" dirty="0"/>
              <a:t>Kwartler CSCI -96</a:t>
            </a:r>
          </a:p>
        </p:txBody>
      </p:sp>
    </p:spTree>
    <p:extLst>
      <p:ext uri="{BB962C8B-B14F-4D97-AF65-F5344CB8AC3E}">
        <p14:creationId xmlns:p14="http://schemas.microsoft.com/office/powerpoint/2010/main" val="2267810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11/14/22</a:t>
            </a:fld>
            <a:endParaRPr lang="en-US"/>
          </a:p>
        </p:txBody>
      </p:sp>
      <p:sp>
        <p:nvSpPr>
          <p:cNvPr id="3" name="Title 2"/>
          <p:cNvSpPr>
            <a:spLocks noGrp="1"/>
          </p:cNvSpPr>
          <p:nvPr>
            <p:ph type="title"/>
          </p:nvPr>
        </p:nvSpPr>
        <p:spPr/>
        <p:txBody>
          <a:bodyPr/>
          <a:lstStyle/>
          <a:p>
            <a:r>
              <a:rPr lang="en-US" dirty="0"/>
              <a:t>Two Popular Approaches</a:t>
            </a:r>
          </a:p>
        </p:txBody>
      </p:sp>
      <p:sp>
        <p:nvSpPr>
          <p:cNvPr id="4" name="Slide Number Placeholder 3"/>
          <p:cNvSpPr>
            <a:spLocks noGrp="1"/>
          </p:cNvSpPr>
          <p:nvPr>
            <p:ph type="sldNum" sz="quarter" idx="12"/>
          </p:nvPr>
        </p:nvSpPr>
        <p:spPr/>
        <p:txBody>
          <a:bodyPr/>
          <a:lstStyle/>
          <a:p>
            <a:fld id="{37290FF7-652B-4475-AEAB-8B1A5D23AE09}" type="slidenum">
              <a:rPr lang="en-US" smtClean="0"/>
              <a:t>10</a:t>
            </a:fld>
            <a:endParaRPr lang="en-US"/>
          </a:p>
        </p:txBody>
      </p:sp>
      <p:sp>
        <p:nvSpPr>
          <p:cNvPr id="6" name="Rectangle 5"/>
          <p:cNvSpPr/>
          <p:nvPr/>
        </p:nvSpPr>
        <p:spPr>
          <a:xfrm>
            <a:off x="270985" y="1173079"/>
            <a:ext cx="8686800" cy="4571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mj-lt"/>
                <a:cs typeface="Arial Unicode MS" panose="020B0604020202020204" pitchFamily="34" charset="-128"/>
              </a:rPr>
              <a:t>“</a:t>
            </a:r>
            <a:r>
              <a:rPr lang="en-US" sz="1800" kern="1200" dirty="0" err="1">
                <a:solidFill>
                  <a:prstClr val="white"/>
                </a:solidFill>
                <a:latin typeface="+mj-lt"/>
                <a:cs typeface="Arial Unicode MS" panose="020B0604020202020204" pitchFamily="34" charset="-128"/>
              </a:rPr>
              <a:t>Lebron</a:t>
            </a:r>
            <a:r>
              <a:rPr lang="en-US" sz="1800" kern="1200" dirty="0">
                <a:solidFill>
                  <a:prstClr val="white"/>
                </a:solidFill>
                <a:latin typeface="+mj-lt"/>
                <a:cs typeface="Arial Unicode MS" panose="020B0604020202020204" pitchFamily="34" charset="-128"/>
              </a:rPr>
              <a:t> James hit a tough shot.”</a:t>
            </a:r>
          </a:p>
        </p:txBody>
      </p:sp>
      <p:pic>
        <p:nvPicPr>
          <p:cNvPr id="7" name="Picture 6" descr="Macintosh HD:Users:ted:Desktop:manning pub:chap3 Initial Text Mining Methods:syntactic parsing:chap3 syntatic parsing.png"/>
          <p:cNvPicPr/>
          <p:nvPr/>
        </p:nvPicPr>
        <p:blipFill rotWithShape="1">
          <a:blip r:embed="rId2">
            <a:extLst>
              <a:ext uri="{28A0092B-C50C-407E-A947-70E740481C1C}">
                <a14:useLocalDpi xmlns:a14="http://schemas.microsoft.com/office/drawing/2010/main" val="0"/>
              </a:ext>
            </a:extLst>
          </a:blip>
          <a:srcRect l="11097" t="7278" r="10673" b="13386"/>
          <a:stretch/>
        </p:blipFill>
        <p:spPr bwMode="auto">
          <a:xfrm>
            <a:off x="459291" y="2377439"/>
            <a:ext cx="4029717" cy="3063241"/>
          </a:xfrm>
          <a:prstGeom prst="rect">
            <a:avLst/>
          </a:prstGeom>
          <a:noFill/>
          <a:ln>
            <a:noFill/>
          </a:ln>
        </p:spPr>
      </p:pic>
      <p:grpSp>
        <p:nvGrpSpPr>
          <p:cNvPr id="19" name="Group 18"/>
          <p:cNvGrpSpPr/>
          <p:nvPr/>
        </p:nvGrpSpPr>
        <p:grpSpPr>
          <a:xfrm>
            <a:off x="5400674" y="2245672"/>
            <a:ext cx="2671949" cy="3203120"/>
            <a:chOff x="5400674" y="2417128"/>
            <a:chExt cx="2671949" cy="3203120"/>
          </a:xfrm>
        </p:grpSpPr>
        <p:pic>
          <p:nvPicPr>
            <p:cNvPr id="8" name="Picture 2" descr="Image result for bag clipart 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674" y="2417128"/>
              <a:ext cx="2671949" cy="32031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rot="20129474">
              <a:off x="5911705" y="3593334"/>
              <a:ext cx="830997" cy="369332"/>
            </a:xfrm>
            <a:prstGeom prst="rect">
              <a:avLst/>
            </a:prstGeom>
            <a:noFill/>
          </p:spPr>
          <p:txBody>
            <a:bodyPr wrap="none" rtlCol="0">
              <a:spAutoFit/>
            </a:bodyPr>
            <a:lstStyle/>
            <a:p>
              <a:pPr defTabSz="457200"/>
              <a:r>
                <a:rPr lang="en-US" sz="1800" kern="1200" dirty="0" err="1">
                  <a:solidFill>
                    <a:srgbClr val="F09511"/>
                  </a:solidFill>
                  <a:latin typeface="+mj-lt"/>
                  <a:ea typeface="Arial Unicode MS" panose="020B0604020202020204" pitchFamily="34" charset="-128"/>
                  <a:cs typeface="Arial Unicode MS" panose="020B0604020202020204" pitchFamily="34" charset="-128"/>
                </a:rPr>
                <a:t>Lebron</a:t>
              </a:r>
              <a:endParaRPr lang="en-US" sz="1800" kern="1200" dirty="0">
                <a:solidFill>
                  <a:srgbClr val="F09511"/>
                </a:solidFill>
                <a:latin typeface="+mj-lt"/>
                <a:ea typeface="Arial Unicode MS" panose="020B0604020202020204" pitchFamily="34" charset="-128"/>
                <a:cs typeface="Arial Unicode MS" panose="020B0604020202020204" pitchFamily="34" charset="-128"/>
              </a:endParaRPr>
            </a:p>
          </p:txBody>
        </p:sp>
        <p:sp>
          <p:nvSpPr>
            <p:cNvPr id="10" name="TextBox 9"/>
            <p:cNvSpPr txBox="1"/>
            <p:nvPr/>
          </p:nvSpPr>
          <p:spPr>
            <a:xfrm rot="4404405">
              <a:off x="6874733" y="3807108"/>
              <a:ext cx="752129"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James</a:t>
              </a:r>
            </a:p>
          </p:txBody>
        </p:sp>
        <p:sp>
          <p:nvSpPr>
            <p:cNvPr id="11" name="TextBox 10"/>
            <p:cNvSpPr txBox="1"/>
            <p:nvPr/>
          </p:nvSpPr>
          <p:spPr>
            <a:xfrm>
              <a:off x="6663996" y="4440420"/>
              <a:ext cx="727443"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tough</a:t>
              </a:r>
            </a:p>
          </p:txBody>
        </p:sp>
        <p:sp>
          <p:nvSpPr>
            <p:cNvPr id="12" name="TextBox 11"/>
            <p:cNvSpPr txBox="1"/>
            <p:nvPr/>
          </p:nvSpPr>
          <p:spPr>
            <a:xfrm rot="20938315">
              <a:off x="6431521" y="4120545"/>
              <a:ext cx="428322"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hit</a:t>
              </a:r>
            </a:p>
          </p:txBody>
        </p:sp>
        <p:sp>
          <p:nvSpPr>
            <p:cNvPr id="13" name="TextBox 12"/>
            <p:cNvSpPr txBox="1"/>
            <p:nvPr/>
          </p:nvSpPr>
          <p:spPr>
            <a:xfrm>
              <a:off x="6663027" y="3762674"/>
              <a:ext cx="386234" cy="369332"/>
            </a:xfrm>
            <a:prstGeom prst="rect">
              <a:avLst/>
            </a:prstGeom>
            <a:noFill/>
          </p:spPr>
          <p:txBody>
            <a:bodyPr wrap="squar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a</a:t>
              </a:r>
            </a:p>
          </p:txBody>
        </p:sp>
        <p:sp>
          <p:nvSpPr>
            <p:cNvPr id="14" name="TextBox 13"/>
            <p:cNvSpPr txBox="1"/>
            <p:nvPr/>
          </p:nvSpPr>
          <p:spPr>
            <a:xfrm rot="1236002">
              <a:off x="6011147" y="4721185"/>
              <a:ext cx="590226"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shot</a:t>
              </a:r>
            </a:p>
          </p:txBody>
        </p:sp>
      </p:grpSp>
      <p:sp>
        <p:nvSpPr>
          <p:cNvPr id="15" name="Rectangle 14"/>
          <p:cNvSpPr/>
          <p:nvPr/>
        </p:nvSpPr>
        <p:spPr>
          <a:xfrm>
            <a:off x="300038" y="1800225"/>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Syntactic Parsing</a:t>
            </a:r>
          </a:p>
        </p:txBody>
      </p:sp>
      <p:sp>
        <p:nvSpPr>
          <p:cNvPr id="16" name="Rectangle 15"/>
          <p:cNvSpPr/>
          <p:nvPr/>
        </p:nvSpPr>
        <p:spPr>
          <a:xfrm>
            <a:off x="4652963" y="1795463"/>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Bag of Words</a:t>
            </a:r>
          </a:p>
        </p:txBody>
      </p:sp>
      <p:cxnSp>
        <p:nvCxnSpPr>
          <p:cNvPr id="18" name="Straight Connector 17"/>
          <p:cNvCxnSpPr/>
          <p:nvPr/>
        </p:nvCxnSpPr>
        <p:spPr>
          <a:xfrm>
            <a:off x="4586288" y="2271713"/>
            <a:ext cx="0" cy="34004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968261" y="5960744"/>
            <a:ext cx="5175741" cy="282898"/>
          </a:xfrm>
          <a:prstGeom prst="rect">
            <a:avLst/>
          </a:prstGeom>
          <a:noFill/>
        </p:spPr>
        <p:txBody>
          <a:bodyPr wrap="square" rtlCol="0">
            <a:spAutoFit/>
          </a:bodyPr>
          <a:lstStyle/>
          <a:p>
            <a:r>
              <a:rPr lang="en-US" sz="1200" i="1" dirty="0">
                <a:latin typeface="+mj-lt"/>
                <a:ea typeface="Arial Unicode MS" panose="020B0604020202020204" pitchFamily="34" charset="-128"/>
                <a:cs typeface="Arial Unicode MS" panose="020B0604020202020204" pitchFamily="34" charset="-128"/>
              </a:rPr>
              <a:t>*There are other approaches usually based on DNN, that I refer to “abstractive”</a:t>
            </a:r>
          </a:p>
        </p:txBody>
      </p:sp>
      <p:sp>
        <p:nvSpPr>
          <p:cNvPr id="21" name="Footer Placeholder 5">
            <a:extLst>
              <a:ext uri="{FF2B5EF4-FFF2-40B4-BE49-F238E27FC236}">
                <a16:creationId xmlns:a16="http://schemas.microsoft.com/office/drawing/2014/main" id="{400668B5-1689-45BD-A3E9-6F4F8F383948}"/>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47184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A9DC87-CCCE-4EA8-9710-E2F0D96545CD}"/>
              </a:ext>
            </a:extLst>
          </p:cNvPr>
          <p:cNvSpPr>
            <a:spLocks noGrp="1"/>
          </p:cNvSpPr>
          <p:nvPr>
            <p:ph type="dt" sz="half" idx="10"/>
          </p:nvPr>
        </p:nvSpPr>
        <p:spPr/>
        <p:txBody>
          <a:bodyPr/>
          <a:lstStyle/>
          <a:p>
            <a:fld id="{6700A58B-DD98-43D0-B791-721480A02982}" type="datetime1">
              <a:rPr lang="en-US" smtClean="0"/>
              <a:t>11/14/22</a:t>
            </a:fld>
            <a:endParaRPr lang="en-US"/>
          </a:p>
        </p:txBody>
      </p:sp>
      <p:sp>
        <p:nvSpPr>
          <p:cNvPr id="3" name="Title 2">
            <a:extLst>
              <a:ext uri="{FF2B5EF4-FFF2-40B4-BE49-F238E27FC236}">
                <a16:creationId xmlns:a16="http://schemas.microsoft.com/office/drawing/2014/main" id="{AAC1FF90-D23B-4C62-8146-7DE37DF2A587}"/>
              </a:ext>
            </a:extLst>
          </p:cNvPr>
          <p:cNvSpPr>
            <a:spLocks noGrp="1"/>
          </p:cNvSpPr>
          <p:nvPr>
            <p:ph type="title"/>
          </p:nvPr>
        </p:nvSpPr>
        <p:spPr/>
        <p:txBody>
          <a:bodyPr/>
          <a:lstStyle/>
          <a:p>
            <a:r>
              <a:rPr lang="en-US" dirty="0"/>
              <a:t>TM Challenges - Disambiguation</a:t>
            </a:r>
          </a:p>
        </p:txBody>
      </p:sp>
      <p:sp>
        <p:nvSpPr>
          <p:cNvPr id="4" name="Slide Number Placeholder 3">
            <a:extLst>
              <a:ext uri="{FF2B5EF4-FFF2-40B4-BE49-F238E27FC236}">
                <a16:creationId xmlns:a16="http://schemas.microsoft.com/office/drawing/2014/main" id="{359FD6CC-0906-46DF-AEE5-B29BF30B0B99}"/>
              </a:ext>
            </a:extLst>
          </p:cNvPr>
          <p:cNvSpPr>
            <a:spLocks noGrp="1"/>
          </p:cNvSpPr>
          <p:nvPr>
            <p:ph type="sldNum" sz="quarter" idx="12"/>
          </p:nvPr>
        </p:nvSpPr>
        <p:spPr/>
        <p:txBody>
          <a:bodyPr/>
          <a:lstStyle/>
          <a:p>
            <a:fld id="{37290FF7-652B-4475-AEAB-8B1A5D23AE09}" type="slidenum">
              <a:rPr lang="en-US" smtClean="0"/>
              <a:t>11</a:t>
            </a:fld>
            <a:endParaRPr lang="en-US"/>
          </a:p>
        </p:txBody>
      </p:sp>
      <p:sp>
        <p:nvSpPr>
          <p:cNvPr id="5" name="Footer Placeholder 4">
            <a:extLst>
              <a:ext uri="{FF2B5EF4-FFF2-40B4-BE49-F238E27FC236}">
                <a16:creationId xmlns:a16="http://schemas.microsoft.com/office/drawing/2014/main" id="{643FC5AB-3AEE-408C-B853-A913517B47EE}"/>
              </a:ext>
            </a:extLst>
          </p:cNvPr>
          <p:cNvSpPr>
            <a:spLocks noGrp="1"/>
          </p:cNvSpPr>
          <p:nvPr>
            <p:ph type="ftr" sz="quarter" idx="3"/>
          </p:nvPr>
        </p:nvSpPr>
        <p:spPr/>
        <p:txBody>
          <a:bodyPr/>
          <a:lstStyle/>
          <a:p>
            <a:r>
              <a:rPr lang="en-US" dirty="0"/>
              <a:t>Kwartler CSCI -96</a:t>
            </a:r>
          </a:p>
        </p:txBody>
      </p:sp>
      <p:sp>
        <p:nvSpPr>
          <p:cNvPr id="6" name="TextBox 5">
            <a:extLst>
              <a:ext uri="{FF2B5EF4-FFF2-40B4-BE49-F238E27FC236}">
                <a16:creationId xmlns:a16="http://schemas.microsoft.com/office/drawing/2014/main" id="{DC6D6A58-3A20-4488-97B4-63362CB05E1F}"/>
              </a:ext>
            </a:extLst>
          </p:cNvPr>
          <p:cNvSpPr txBox="1"/>
          <p:nvPr/>
        </p:nvSpPr>
        <p:spPr>
          <a:xfrm>
            <a:off x="186064" y="2514607"/>
            <a:ext cx="4286351" cy="2308324"/>
          </a:xfrm>
          <a:prstGeom prst="rect">
            <a:avLst/>
          </a:prstGeom>
          <a:noFill/>
        </p:spPr>
        <p:txBody>
          <a:bodyPr wrap="square" rtlCol="0">
            <a:spAutoFit/>
          </a:bodyPr>
          <a:lstStyle/>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cooked waterfowl </a:t>
            </a:r>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for her to eat.</a:t>
            </a: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cooked waterfowl belonging to her.</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created the (clay?) duck and gave it to her.</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Duck!!</a:t>
            </a:r>
          </a:p>
        </p:txBody>
      </p:sp>
      <p:sp>
        <p:nvSpPr>
          <p:cNvPr id="7" name="Rectangle 6">
            <a:extLst>
              <a:ext uri="{FF2B5EF4-FFF2-40B4-BE49-F238E27FC236}">
                <a16:creationId xmlns:a16="http://schemas.microsoft.com/office/drawing/2014/main" id="{2F1FAD3F-1565-49B4-9CC7-C9EDCC8FF06A}"/>
              </a:ext>
            </a:extLst>
          </p:cNvPr>
          <p:cNvSpPr/>
          <p:nvPr/>
        </p:nvSpPr>
        <p:spPr>
          <a:xfrm>
            <a:off x="186064" y="1505484"/>
            <a:ext cx="4422153" cy="59491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I made her duck.</a:t>
            </a:r>
          </a:p>
        </p:txBody>
      </p:sp>
      <p:sp>
        <p:nvSpPr>
          <p:cNvPr id="8" name="Rectangle 7">
            <a:extLst>
              <a:ext uri="{FF2B5EF4-FFF2-40B4-BE49-F238E27FC236}">
                <a16:creationId xmlns:a16="http://schemas.microsoft.com/office/drawing/2014/main" id="{93FF29A7-B7FF-43E4-9ED4-98CDDA6AB3BD}"/>
              </a:ext>
            </a:extLst>
          </p:cNvPr>
          <p:cNvSpPr/>
          <p:nvPr/>
        </p:nvSpPr>
        <p:spPr>
          <a:xfrm>
            <a:off x="186064" y="1643197"/>
            <a:ext cx="4422153" cy="369834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pic>
        <p:nvPicPr>
          <p:cNvPr id="9" name="Picture 2" descr="Yellow Duck Toy on White Surface">
            <a:extLst>
              <a:ext uri="{FF2B5EF4-FFF2-40B4-BE49-F238E27FC236}">
                <a16:creationId xmlns:a16="http://schemas.microsoft.com/office/drawing/2014/main" id="{0C9F7E69-CFDE-4838-88A3-6F5639761B6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5608" t="20000" r="12544" b="15823"/>
          <a:stretch/>
        </p:blipFill>
        <p:spPr bwMode="auto">
          <a:xfrm>
            <a:off x="5093020" y="1610645"/>
            <a:ext cx="1327033" cy="149337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dodgeball">
            <a:extLst>
              <a:ext uri="{FF2B5EF4-FFF2-40B4-BE49-F238E27FC236}">
                <a16:creationId xmlns:a16="http://schemas.microsoft.com/office/drawing/2014/main" id="{B6196748-F4B0-4CEC-9AAB-9CCA77C665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1592" y="1505484"/>
            <a:ext cx="1240823" cy="166167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mage result for peking duck">
            <a:extLst>
              <a:ext uri="{FF2B5EF4-FFF2-40B4-BE49-F238E27FC236}">
                <a16:creationId xmlns:a16="http://schemas.microsoft.com/office/drawing/2014/main" id="{888D3EF9-BDF1-40C8-A805-22F3311C370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21620" y="3804312"/>
            <a:ext cx="1768884" cy="147314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Image result for duck sculpture">
            <a:extLst>
              <a:ext uri="{FF2B5EF4-FFF2-40B4-BE49-F238E27FC236}">
                <a16:creationId xmlns:a16="http://schemas.microsoft.com/office/drawing/2014/main" id="{E976162B-8028-4BBA-8C3B-A3C1898BE87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27666" y="3730263"/>
            <a:ext cx="1591652" cy="1591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669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5B1B16-1E15-4A2F-9097-8ABAE2E62D36}"/>
              </a:ext>
            </a:extLst>
          </p:cNvPr>
          <p:cNvSpPr>
            <a:spLocks noGrp="1"/>
          </p:cNvSpPr>
          <p:nvPr>
            <p:ph type="dt" sz="half" idx="10"/>
          </p:nvPr>
        </p:nvSpPr>
        <p:spPr/>
        <p:txBody>
          <a:bodyPr/>
          <a:lstStyle/>
          <a:p>
            <a:fld id="{6700A58B-DD98-43D0-B791-721480A02982}" type="datetime1">
              <a:rPr lang="en-US" smtClean="0"/>
              <a:t>11/14/22</a:t>
            </a:fld>
            <a:endParaRPr lang="en-US"/>
          </a:p>
        </p:txBody>
      </p:sp>
      <p:sp>
        <p:nvSpPr>
          <p:cNvPr id="3" name="Title 2">
            <a:extLst>
              <a:ext uri="{FF2B5EF4-FFF2-40B4-BE49-F238E27FC236}">
                <a16:creationId xmlns:a16="http://schemas.microsoft.com/office/drawing/2014/main" id="{5559429D-103E-487B-AEEB-01ACACEA2321}"/>
              </a:ext>
            </a:extLst>
          </p:cNvPr>
          <p:cNvSpPr>
            <a:spLocks noGrp="1"/>
          </p:cNvSpPr>
          <p:nvPr>
            <p:ph type="title"/>
          </p:nvPr>
        </p:nvSpPr>
        <p:spPr/>
        <p:txBody>
          <a:bodyPr/>
          <a:lstStyle/>
          <a:p>
            <a:r>
              <a:rPr lang="en-US" dirty="0"/>
              <a:t>TM Challenges - </a:t>
            </a:r>
            <a:r>
              <a:rPr lang="en-US" dirty="0" err="1"/>
              <a:t>Misc</a:t>
            </a:r>
            <a:endParaRPr lang="en-US" dirty="0"/>
          </a:p>
        </p:txBody>
      </p:sp>
      <p:sp>
        <p:nvSpPr>
          <p:cNvPr id="4" name="Slide Number Placeholder 3">
            <a:extLst>
              <a:ext uri="{FF2B5EF4-FFF2-40B4-BE49-F238E27FC236}">
                <a16:creationId xmlns:a16="http://schemas.microsoft.com/office/drawing/2014/main" id="{5E383C1E-2419-4630-8ACE-CBE3147D8248}"/>
              </a:ext>
            </a:extLst>
          </p:cNvPr>
          <p:cNvSpPr>
            <a:spLocks noGrp="1"/>
          </p:cNvSpPr>
          <p:nvPr>
            <p:ph type="sldNum" sz="quarter" idx="12"/>
          </p:nvPr>
        </p:nvSpPr>
        <p:spPr/>
        <p:txBody>
          <a:bodyPr/>
          <a:lstStyle/>
          <a:p>
            <a:fld id="{37290FF7-652B-4475-AEAB-8B1A5D23AE09}" type="slidenum">
              <a:rPr lang="en-US" smtClean="0"/>
              <a:t>12</a:t>
            </a:fld>
            <a:endParaRPr lang="en-US"/>
          </a:p>
        </p:txBody>
      </p:sp>
      <p:sp>
        <p:nvSpPr>
          <p:cNvPr id="5" name="Footer Placeholder 4">
            <a:extLst>
              <a:ext uri="{FF2B5EF4-FFF2-40B4-BE49-F238E27FC236}">
                <a16:creationId xmlns:a16="http://schemas.microsoft.com/office/drawing/2014/main" id="{FF06D986-D281-46A7-AA14-248283EF43EA}"/>
              </a:ext>
            </a:extLst>
          </p:cNvPr>
          <p:cNvSpPr>
            <a:spLocks noGrp="1"/>
          </p:cNvSpPr>
          <p:nvPr>
            <p:ph type="ftr" sz="quarter" idx="3"/>
          </p:nvPr>
        </p:nvSpPr>
        <p:spPr/>
        <p:txBody>
          <a:bodyPr/>
          <a:lstStyle/>
          <a:p>
            <a:r>
              <a:rPr lang="en-US" dirty="0"/>
              <a:t>Kwartler CSCI -96</a:t>
            </a:r>
          </a:p>
        </p:txBody>
      </p:sp>
      <p:sp>
        <p:nvSpPr>
          <p:cNvPr id="6" name="TextBox 5">
            <a:extLst>
              <a:ext uri="{FF2B5EF4-FFF2-40B4-BE49-F238E27FC236}">
                <a16:creationId xmlns:a16="http://schemas.microsoft.com/office/drawing/2014/main" id="{1C5568D0-5777-4C99-B8ED-82D01D1F4EDB}"/>
              </a:ext>
            </a:extLst>
          </p:cNvPr>
          <p:cNvSpPr txBox="1"/>
          <p:nvPr/>
        </p:nvSpPr>
        <p:spPr>
          <a:xfrm>
            <a:off x="242865" y="2586956"/>
            <a:ext cx="3792499" cy="2108269"/>
          </a:xfrm>
          <a:prstGeom prst="rect">
            <a:avLst/>
          </a:prstGeom>
          <a:noFill/>
        </p:spPr>
        <p:txBody>
          <a:bodyPr wrap="square" rtlCol="0">
            <a:spAutoFit/>
          </a:bodyPr>
          <a:lstStyle/>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Compound words (tokenization) change meaning</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Sarcasm</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5888" indent="-115888"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Cultural differences</a:t>
            </a:r>
          </a:p>
        </p:txBody>
      </p:sp>
      <p:sp>
        <p:nvSpPr>
          <p:cNvPr id="7" name="Rectangle 6">
            <a:extLst>
              <a:ext uri="{FF2B5EF4-FFF2-40B4-BE49-F238E27FC236}">
                <a16:creationId xmlns:a16="http://schemas.microsoft.com/office/drawing/2014/main" id="{8240AE80-93E7-434B-AB2E-E33E298931BB}"/>
              </a:ext>
            </a:extLst>
          </p:cNvPr>
          <p:cNvSpPr/>
          <p:nvPr/>
        </p:nvSpPr>
        <p:spPr>
          <a:xfrm>
            <a:off x="158901" y="1487279"/>
            <a:ext cx="3960426" cy="776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Other Challenges</a:t>
            </a:r>
          </a:p>
        </p:txBody>
      </p:sp>
      <p:sp>
        <p:nvSpPr>
          <p:cNvPr id="8" name="Rectangle 7">
            <a:extLst>
              <a:ext uri="{FF2B5EF4-FFF2-40B4-BE49-F238E27FC236}">
                <a16:creationId xmlns:a16="http://schemas.microsoft.com/office/drawing/2014/main" id="{0359FFF7-BE67-4926-8065-F3F456A7E52B}"/>
              </a:ext>
            </a:extLst>
          </p:cNvPr>
          <p:cNvSpPr/>
          <p:nvPr/>
        </p:nvSpPr>
        <p:spPr>
          <a:xfrm>
            <a:off x="158901" y="1624991"/>
            <a:ext cx="3960426" cy="35173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9" name="TextBox 8">
            <a:extLst>
              <a:ext uri="{FF2B5EF4-FFF2-40B4-BE49-F238E27FC236}">
                <a16:creationId xmlns:a16="http://schemas.microsoft.com/office/drawing/2014/main" id="{01A55379-12BF-499E-98E0-E24F8D16EAC9}"/>
              </a:ext>
            </a:extLst>
          </p:cNvPr>
          <p:cNvSpPr txBox="1"/>
          <p:nvPr/>
        </p:nvSpPr>
        <p:spPr>
          <a:xfrm>
            <a:off x="4806815" y="2771623"/>
            <a:ext cx="3792499" cy="1800493"/>
          </a:xfrm>
          <a:prstGeom prst="rect">
            <a:avLst/>
          </a:prstGeom>
          <a:noFill/>
        </p:spPr>
        <p:txBody>
          <a:bodyPr wrap="square" rtlCol="0">
            <a:spAutoFit/>
          </a:bodyPr>
          <a:lstStyle/>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“Bad” vs “not bad”</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like it…NOT!”</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5888" indent="-115888"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“It’s </a:t>
            </a:r>
            <a:r>
              <a:rPr lang="en-US" sz="20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wicked</a:t>
            </a: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good” (in Boston)</a:t>
            </a:r>
          </a:p>
        </p:txBody>
      </p:sp>
      <p:sp>
        <p:nvSpPr>
          <p:cNvPr id="10" name="Rectangle 9">
            <a:extLst>
              <a:ext uri="{FF2B5EF4-FFF2-40B4-BE49-F238E27FC236}">
                <a16:creationId xmlns:a16="http://schemas.microsoft.com/office/drawing/2014/main" id="{64EE84CE-F01E-4DDF-9067-55D7767D2964}"/>
              </a:ext>
            </a:extLst>
          </p:cNvPr>
          <p:cNvSpPr/>
          <p:nvPr/>
        </p:nvSpPr>
        <p:spPr>
          <a:xfrm>
            <a:off x="4722851" y="1487279"/>
            <a:ext cx="3960426" cy="776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Examples</a:t>
            </a:r>
          </a:p>
        </p:txBody>
      </p:sp>
      <p:sp>
        <p:nvSpPr>
          <p:cNvPr id="11" name="Rectangle 10">
            <a:extLst>
              <a:ext uri="{FF2B5EF4-FFF2-40B4-BE49-F238E27FC236}">
                <a16:creationId xmlns:a16="http://schemas.microsoft.com/office/drawing/2014/main" id="{4AB41541-0364-4860-AFD6-319A877F6390}"/>
              </a:ext>
            </a:extLst>
          </p:cNvPr>
          <p:cNvSpPr/>
          <p:nvPr/>
        </p:nvSpPr>
        <p:spPr>
          <a:xfrm>
            <a:off x="4722851" y="1624991"/>
            <a:ext cx="3960426" cy="35173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spTree>
    <p:extLst>
      <p:ext uri="{BB962C8B-B14F-4D97-AF65-F5344CB8AC3E}">
        <p14:creationId xmlns:p14="http://schemas.microsoft.com/office/powerpoint/2010/main" val="1339365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11/14/22</a:t>
            </a:fld>
            <a:endParaRPr lang="en-US"/>
          </a:p>
        </p:txBody>
      </p:sp>
      <p:sp>
        <p:nvSpPr>
          <p:cNvPr id="3" name="Title 2"/>
          <p:cNvSpPr>
            <a:spLocks noGrp="1"/>
          </p:cNvSpPr>
          <p:nvPr>
            <p:ph type="title"/>
          </p:nvPr>
        </p:nvSpPr>
        <p:spPr/>
        <p:txBody>
          <a:bodyPr/>
          <a:lstStyle/>
          <a:p>
            <a:r>
              <a:rPr lang="en-US" dirty="0"/>
              <a:t>Why text mining is an art &amp; science?</a:t>
            </a:r>
          </a:p>
        </p:txBody>
      </p:sp>
      <p:sp>
        <p:nvSpPr>
          <p:cNvPr id="4" name="Slide Number Placeholder 3"/>
          <p:cNvSpPr>
            <a:spLocks noGrp="1"/>
          </p:cNvSpPr>
          <p:nvPr>
            <p:ph type="sldNum" sz="quarter" idx="12"/>
          </p:nvPr>
        </p:nvSpPr>
        <p:spPr/>
        <p:txBody>
          <a:bodyPr/>
          <a:lstStyle/>
          <a:p>
            <a:fld id="{37290FF7-652B-4475-AEAB-8B1A5D23AE09}" type="slidenum">
              <a:rPr lang="en-US" smtClean="0"/>
              <a:t>13</a:t>
            </a:fld>
            <a:endParaRPr lang="en-US"/>
          </a:p>
        </p:txBody>
      </p:sp>
      <p:sp>
        <p:nvSpPr>
          <p:cNvPr id="6" name="Rectangle 5"/>
          <p:cNvSpPr/>
          <p:nvPr/>
        </p:nvSpPr>
        <p:spPr>
          <a:xfrm>
            <a:off x="270985" y="1173079"/>
            <a:ext cx="8686800" cy="58428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prstClr val="white"/>
                </a:solidFill>
                <a:latin typeface="+mj-lt"/>
                <a:cs typeface="Arial Unicode MS" panose="020B0604020202020204" pitchFamily="34" charset="-128"/>
              </a:rPr>
              <a:t>Challenges because human expression is diverse, often ambiguous, affected by age, demographics, socio-economics, medium/channel &amp; regional attributes of the author.</a:t>
            </a:r>
            <a:endParaRPr lang="en-US" sz="1800" kern="1200" dirty="0">
              <a:solidFill>
                <a:prstClr val="white"/>
              </a:solidFill>
              <a:latin typeface="+mj-lt"/>
              <a:cs typeface="Arial Unicode MS" panose="020B0604020202020204" pitchFamily="34" charset="-128"/>
            </a:endParaRPr>
          </a:p>
        </p:txBody>
      </p:sp>
      <p:sp>
        <p:nvSpPr>
          <p:cNvPr id="7" name="TextBox 6"/>
          <p:cNvSpPr txBox="1"/>
          <p:nvPr/>
        </p:nvSpPr>
        <p:spPr>
          <a:xfrm>
            <a:off x="271472" y="2558751"/>
            <a:ext cx="4314825" cy="3477875"/>
          </a:xfrm>
          <a:prstGeom prst="rect">
            <a:avLst/>
          </a:prstGeom>
          <a:noFill/>
        </p:spPr>
        <p:txBody>
          <a:bodyPr wrap="square" rtlCol="0">
            <a:spAutoFit/>
          </a:bodyPr>
          <a:lstStyle/>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Books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Electronic Docs (PDFs)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Blogs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Websites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Social Media</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Customer Records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Customer Service Notes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Notes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Emails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Legal Documents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a:t>
            </a:r>
            <a:endParaRPr lang="en-US" sz="2000" kern="1200" dirty="0">
              <a:solidFill>
                <a:prstClr val="black"/>
              </a:solidFill>
              <a:latin typeface="+mj-lt"/>
              <a:ea typeface="Arial Unicode MS" panose="020B0604020202020204" pitchFamily="34" charset="-128"/>
              <a:cs typeface="Arial Unicode MS" panose="020B0604020202020204" pitchFamily="34" charset="-128"/>
            </a:endParaRPr>
          </a:p>
        </p:txBody>
      </p:sp>
      <p:cxnSp>
        <p:nvCxnSpPr>
          <p:cNvPr id="11" name="Straight Connector 10"/>
          <p:cNvCxnSpPr/>
          <p:nvPr/>
        </p:nvCxnSpPr>
        <p:spPr>
          <a:xfrm>
            <a:off x="4343404" y="2271713"/>
            <a:ext cx="0" cy="34004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4814205" y="2712517"/>
            <a:ext cx="3886200" cy="2784145"/>
            <a:chOff x="4814205" y="2712517"/>
            <a:chExt cx="3886200" cy="2784145"/>
          </a:xfrm>
        </p:grpSpPr>
        <p:grpSp>
          <p:nvGrpSpPr>
            <p:cNvPr id="13" name="Group 12"/>
            <p:cNvGrpSpPr>
              <a:grpSpLocks noChangeAspect="1"/>
            </p:cNvGrpSpPr>
            <p:nvPr/>
          </p:nvGrpSpPr>
          <p:grpSpPr>
            <a:xfrm>
              <a:off x="4814205" y="2712517"/>
              <a:ext cx="3886200" cy="2784145"/>
              <a:chOff x="506732" y="2054450"/>
              <a:chExt cx="5615939" cy="4023360"/>
            </a:xfrm>
          </p:grpSpPr>
          <p:pic>
            <p:nvPicPr>
              <p:cNvPr id="17" name="Picture 14" descr="http://ameliacottonpress.files.wordpress.com/2012/10/social-media-ic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732" y="2054450"/>
                <a:ext cx="5615939" cy="4023360"/>
              </a:xfrm>
              <a:prstGeom prst="rect">
                <a:avLst/>
              </a:prstGeom>
              <a:noFill/>
              <a:extLst>
                <a:ext uri="{909E8E84-426E-40dd-AFC4-6F175D3DCCD1}">
                  <a14:hiddenFill xmlns:a14="http://schemas.microsoft.com/office/drawing/2010/main" xmlns="">
                    <a:solidFill>
                      <a:srgbClr val="FFFFFF"/>
                    </a:solidFill>
                  </a14:hiddenFill>
                </a:ext>
              </a:extLst>
            </p:spPr>
          </p:pic>
          <p:pic>
            <p:nvPicPr>
              <p:cNvPr id="18" name="Picture 16" descr="http://upload.wikimedia.org/wikipedia/commons/4/40/Google_pl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4844" y="4816929"/>
                <a:ext cx="640080" cy="640080"/>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4" name="Picture 8" descr="http://upload.wikimedia.org/wikipedia/en/archive/d/d9/20130604215439!Vine_apps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36368" y="4383902"/>
              <a:ext cx="248717" cy="247504"/>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4" descr="http://asset1.cbsistatic.com/cnwk.1d/i/tim2/2013/11/25/Snapchat-noname_chillah.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160" r="18971"/>
            <a:stretch/>
          </p:blipFill>
          <p:spPr bwMode="auto">
            <a:xfrm>
              <a:off x="7622452" y="3685121"/>
              <a:ext cx="429000" cy="440491"/>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10" descr="http://www.ccs.org.za/wp-content/uploads/2012/06/weibo-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89440" y="2856837"/>
              <a:ext cx="422820" cy="422820"/>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9" name="Rectangle 18"/>
          <p:cNvSpPr/>
          <p:nvPr/>
        </p:nvSpPr>
        <p:spPr>
          <a:xfrm>
            <a:off x="4828492" y="1912143"/>
            <a:ext cx="3886200" cy="62209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a:solidFill>
                  <a:prstClr val="white"/>
                </a:solidFill>
                <a:latin typeface="+mj-lt"/>
              </a:rPr>
              <a:t>Source &amp; context are important, directly impacting data integrity.  </a:t>
            </a:r>
          </a:p>
        </p:txBody>
      </p:sp>
      <p:sp>
        <p:nvSpPr>
          <p:cNvPr id="20" name="Rectangle 19"/>
          <p:cNvSpPr/>
          <p:nvPr/>
        </p:nvSpPr>
        <p:spPr>
          <a:xfrm>
            <a:off x="266018" y="1912143"/>
            <a:ext cx="3886200" cy="62209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a:solidFill>
                  <a:prstClr val="white"/>
                </a:solidFill>
                <a:latin typeface="+mj-lt"/>
              </a:rPr>
              <a:t>Common Sources</a:t>
            </a:r>
          </a:p>
        </p:txBody>
      </p:sp>
      <p:sp>
        <p:nvSpPr>
          <p:cNvPr id="21" name="Footer Placeholder 5">
            <a:extLst>
              <a:ext uri="{FF2B5EF4-FFF2-40B4-BE49-F238E27FC236}">
                <a16:creationId xmlns:a16="http://schemas.microsoft.com/office/drawing/2014/main" id="{C452A7D3-6191-4948-802F-B54F216B9BD2}"/>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114861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AF9BC8-272E-4B8B-B7E2-49720FE92D3B}"/>
              </a:ext>
            </a:extLst>
          </p:cNvPr>
          <p:cNvSpPr>
            <a:spLocks noGrp="1"/>
          </p:cNvSpPr>
          <p:nvPr>
            <p:ph type="dt" sz="half" idx="10"/>
          </p:nvPr>
        </p:nvSpPr>
        <p:spPr/>
        <p:txBody>
          <a:bodyPr/>
          <a:lstStyle/>
          <a:p>
            <a:fld id="{6700A58B-DD98-43D0-B791-721480A02982}" type="datetime1">
              <a:rPr lang="en-US" smtClean="0"/>
              <a:t>11/14/22</a:t>
            </a:fld>
            <a:endParaRPr lang="en-US"/>
          </a:p>
        </p:txBody>
      </p:sp>
      <p:sp>
        <p:nvSpPr>
          <p:cNvPr id="3" name="Title 2">
            <a:extLst>
              <a:ext uri="{FF2B5EF4-FFF2-40B4-BE49-F238E27FC236}">
                <a16:creationId xmlns:a16="http://schemas.microsoft.com/office/drawing/2014/main" id="{0978F23B-AA07-41FF-A1B1-B01981E639C7}"/>
              </a:ext>
            </a:extLst>
          </p:cNvPr>
          <p:cNvSpPr>
            <a:spLocks noGrp="1"/>
          </p:cNvSpPr>
          <p:nvPr>
            <p:ph type="title"/>
          </p:nvPr>
        </p:nvSpPr>
        <p:spPr/>
        <p:txBody>
          <a:bodyPr/>
          <a:lstStyle/>
          <a:p>
            <a:r>
              <a:rPr lang="en-US" dirty="0">
                <a:solidFill>
                  <a:schemeClr val="accent1"/>
                </a:solidFill>
              </a:rPr>
              <a:t>Channel</a:t>
            </a:r>
            <a:r>
              <a:rPr lang="en-US" dirty="0"/>
              <a:t> affects language</a:t>
            </a:r>
          </a:p>
        </p:txBody>
      </p:sp>
      <p:sp>
        <p:nvSpPr>
          <p:cNvPr id="4" name="Slide Number Placeholder 3">
            <a:extLst>
              <a:ext uri="{FF2B5EF4-FFF2-40B4-BE49-F238E27FC236}">
                <a16:creationId xmlns:a16="http://schemas.microsoft.com/office/drawing/2014/main" id="{4BED89B7-B461-4F32-8502-CF8E48F41495}"/>
              </a:ext>
            </a:extLst>
          </p:cNvPr>
          <p:cNvSpPr>
            <a:spLocks noGrp="1"/>
          </p:cNvSpPr>
          <p:nvPr>
            <p:ph type="sldNum" sz="quarter" idx="12"/>
          </p:nvPr>
        </p:nvSpPr>
        <p:spPr/>
        <p:txBody>
          <a:bodyPr/>
          <a:lstStyle/>
          <a:p>
            <a:fld id="{37290FF7-652B-4475-AEAB-8B1A5D23AE09}" type="slidenum">
              <a:rPr lang="en-US" smtClean="0"/>
              <a:t>14</a:t>
            </a:fld>
            <a:endParaRPr lang="en-US"/>
          </a:p>
        </p:txBody>
      </p:sp>
      <p:sp>
        <p:nvSpPr>
          <p:cNvPr id="5" name="Footer Placeholder 4">
            <a:extLst>
              <a:ext uri="{FF2B5EF4-FFF2-40B4-BE49-F238E27FC236}">
                <a16:creationId xmlns:a16="http://schemas.microsoft.com/office/drawing/2014/main" id="{00027B1E-3ADA-4CE6-8C22-B1729520522C}"/>
              </a:ext>
            </a:extLst>
          </p:cNvPr>
          <p:cNvSpPr>
            <a:spLocks noGrp="1"/>
          </p:cNvSpPr>
          <p:nvPr>
            <p:ph type="ftr" sz="quarter" idx="3"/>
          </p:nvPr>
        </p:nvSpPr>
        <p:spPr/>
        <p:txBody>
          <a:bodyPr/>
          <a:lstStyle/>
          <a:p>
            <a:r>
              <a:rPr lang="en-US" dirty="0"/>
              <a:t>Kwartler CSCI -96</a:t>
            </a:r>
          </a:p>
        </p:txBody>
      </p:sp>
      <p:sp>
        <p:nvSpPr>
          <p:cNvPr id="6" name="Rectangle 5">
            <a:extLst>
              <a:ext uri="{FF2B5EF4-FFF2-40B4-BE49-F238E27FC236}">
                <a16:creationId xmlns:a16="http://schemas.microsoft.com/office/drawing/2014/main" id="{DF90D36B-B2CC-4A95-9B3D-9E35604673B9}"/>
              </a:ext>
            </a:extLst>
          </p:cNvPr>
          <p:cNvSpPr/>
          <p:nvPr/>
        </p:nvSpPr>
        <p:spPr>
          <a:xfrm>
            <a:off x="240631" y="5922134"/>
            <a:ext cx="8725774" cy="2620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Expression is context specific making analysis challenging.</a:t>
            </a:r>
          </a:p>
        </p:txBody>
      </p:sp>
      <p:pic>
        <p:nvPicPr>
          <p:cNvPr id="7" name="Picture 2" descr="https://www.wipo.int/export/sites/www/patents/images/rocking_bathtub_850.jpg">
            <a:extLst>
              <a:ext uri="{FF2B5EF4-FFF2-40B4-BE49-F238E27FC236}">
                <a16:creationId xmlns:a16="http://schemas.microsoft.com/office/drawing/2014/main" id="{F0173EB9-0D86-4217-86D9-A51E220F7EB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911" y="2487219"/>
            <a:ext cx="2468974" cy="14610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5B2C5CD-17A9-4326-BA8B-BAE6E502086E}"/>
              </a:ext>
            </a:extLst>
          </p:cNvPr>
          <p:cNvSpPr txBox="1"/>
          <p:nvPr/>
        </p:nvSpPr>
        <p:spPr>
          <a:xfrm>
            <a:off x="366541" y="4751874"/>
            <a:ext cx="2033624" cy="430887"/>
          </a:xfrm>
          <a:prstGeom prst="rect">
            <a:avLst/>
          </a:prstGeom>
          <a:noFill/>
        </p:spPr>
        <p:txBody>
          <a:bodyPr wrap="square" rtlCol="0">
            <a:spAutoFit/>
          </a:bodyPr>
          <a:lstStyle/>
          <a:p>
            <a:pPr algn="ctr"/>
            <a:r>
              <a:rPr lang="en-US" sz="1100" i="1" dirty="0"/>
              <a:t>Legal documents are verbose &amp; technical.</a:t>
            </a:r>
          </a:p>
        </p:txBody>
      </p:sp>
      <p:pic>
        <p:nvPicPr>
          <p:cNvPr id="9" name="Picture 10" descr="Image result for twitch.com logo">
            <a:extLst>
              <a:ext uri="{FF2B5EF4-FFF2-40B4-BE49-F238E27FC236}">
                <a16:creationId xmlns:a16="http://schemas.microsoft.com/office/drawing/2014/main" id="{43D7D048-22E0-43DC-8CA5-42C9745498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75872" y="1412597"/>
            <a:ext cx="1380033" cy="3515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Image result for kappa">
            <a:extLst>
              <a:ext uri="{FF2B5EF4-FFF2-40B4-BE49-F238E27FC236}">
                <a16:creationId xmlns:a16="http://schemas.microsoft.com/office/drawing/2014/main" id="{B982D9B6-F051-42CD-B410-DCAB194234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9927" y="2440265"/>
            <a:ext cx="1554958" cy="155495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4436159-9A1E-4C45-978B-1BA11030818E}"/>
              </a:ext>
            </a:extLst>
          </p:cNvPr>
          <p:cNvSpPr/>
          <p:nvPr/>
        </p:nvSpPr>
        <p:spPr>
          <a:xfrm>
            <a:off x="6457950" y="4751874"/>
            <a:ext cx="2219563" cy="430887"/>
          </a:xfrm>
          <a:prstGeom prst="rect">
            <a:avLst/>
          </a:prstGeom>
        </p:spPr>
        <p:txBody>
          <a:bodyPr wrap="square">
            <a:spAutoFit/>
          </a:bodyPr>
          <a:lstStyle/>
          <a:p>
            <a:pPr algn="ctr"/>
            <a:r>
              <a:rPr lang="en-US" sz="1100" i="1" dirty="0"/>
              <a:t>“kappa” indicates sarcasm, irony, </a:t>
            </a:r>
          </a:p>
          <a:p>
            <a:pPr algn="ctr"/>
            <a:r>
              <a:rPr lang="en-US" sz="1100" i="1" dirty="0"/>
              <a:t>or a joke among online gamers.</a:t>
            </a:r>
          </a:p>
        </p:txBody>
      </p:sp>
      <p:sp>
        <p:nvSpPr>
          <p:cNvPr id="12" name="Rectangle 11">
            <a:extLst>
              <a:ext uri="{FF2B5EF4-FFF2-40B4-BE49-F238E27FC236}">
                <a16:creationId xmlns:a16="http://schemas.microsoft.com/office/drawing/2014/main" id="{3B708D52-A106-49AF-905E-9F3D62EE4D69}"/>
              </a:ext>
            </a:extLst>
          </p:cNvPr>
          <p:cNvSpPr/>
          <p:nvPr/>
        </p:nvSpPr>
        <p:spPr>
          <a:xfrm>
            <a:off x="2917545" y="2986912"/>
            <a:ext cx="3371946" cy="461665"/>
          </a:xfrm>
          <a:prstGeom prst="rect">
            <a:avLst/>
          </a:prstGeom>
        </p:spPr>
        <p:txBody>
          <a:bodyPr wrap="square">
            <a:spAutoFit/>
          </a:bodyPr>
          <a:lstStyle/>
          <a:p>
            <a:pPr algn="ctr"/>
            <a:r>
              <a:rPr lang="en-US" sz="2400" dirty="0"/>
              <a:t>🐝🔀🙏👁️👁️➡️🌎</a:t>
            </a:r>
            <a:endParaRPr lang="en-US" sz="2800" dirty="0"/>
          </a:p>
        </p:txBody>
      </p:sp>
      <p:sp>
        <p:nvSpPr>
          <p:cNvPr id="13" name="TextBox 12">
            <a:extLst>
              <a:ext uri="{FF2B5EF4-FFF2-40B4-BE49-F238E27FC236}">
                <a16:creationId xmlns:a16="http://schemas.microsoft.com/office/drawing/2014/main" id="{5BDC389B-5AEF-45E9-B2DA-C370E0F0D569}"/>
              </a:ext>
            </a:extLst>
          </p:cNvPr>
          <p:cNvSpPr txBox="1"/>
          <p:nvPr/>
        </p:nvSpPr>
        <p:spPr>
          <a:xfrm>
            <a:off x="3581614" y="4751874"/>
            <a:ext cx="2178700" cy="430887"/>
          </a:xfrm>
          <a:prstGeom prst="rect">
            <a:avLst/>
          </a:prstGeom>
          <a:noFill/>
        </p:spPr>
        <p:txBody>
          <a:bodyPr wrap="square" rtlCol="0">
            <a:spAutoFit/>
          </a:bodyPr>
          <a:lstStyle/>
          <a:p>
            <a:pPr algn="ctr"/>
            <a:r>
              <a:rPr lang="en-US" sz="1100" i="1" dirty="0"/>
              <a:t>“Be the change you want to see in the world.”</a:t>
            </a:r>
          </a:p>
        </p:txBody>
      </p:sp>
      <p:pic>
        <p:nvPicPr>
          <p:cNvPr id="14" name="Picture 16" descr="Image result for mobile clipart">
            <a:extLst>
              <a:ext uri="{FF2B5EF4-FFF2-40B4-BE49-F238E27FC236}">
                <a16:creationId xmlns:a16="http://schemas.microsoft.com/office/drawing/2014/main" id="{4494464F-76E9-4908-B45E-400323E946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5330" y="1201686"/>
            <a:ext cx="773340" cy="7733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8" descr="Image result for legal clipart">
            <a:extLst>
              <a:ext uri="{FF2B5EF4-FFF2-40B4-BE49-F238E27FC236}">
                <a16:creationId xmlns:a16="http://schemas.microsoft.com/office/drawing/2014/main" id="{24446C60-4D3A-4B0C-A3C5-49ACEDD1A46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8880" y="1236838"/>
            <a:ext cx="703037" cy="703037"/>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FC9FAD5B-D9D8-486A-8737-842640D1AB22}"/>
              </a:ext>
            </a:extLst>
          </p:cNvPr>
          <p:cNvCxnSpPr>
            <a:cxnSpLocks/>
          </p:cNvCxnSpPr>
          <p:nvPr/>
        </p:nvCxnSpPr>
        <p:spPr>
          <a:xfrm>
            <a:off x="2917545" y="1993782"/>
            <a:ext cx="1" cy="2447923"/>
          </a:xfrm>
          <a:prstGeom prst="line">
            <a:avLst/>
          </a:prstGeom>
          <a:ln w="12700">
            <a:solidFill>
              <a:schemeClr val="accent5"/>
            </a:solidFill>
            <a:prstDash val="lg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CB8F6D1-E09F-46A9-A416-710E53160151}"/>
              </a:ext>
            </a:extLst>
          </p:cNvPr>
          <p:cNvCxnSpPr>
            <a:cxnSpLocks/>
          </p:cNvCxnSpPr>
          <p:nvPr/>
        </p:nvCxnSpPr>
        <p:spPr>
          <a:xfrm>
            <a:off x="6304929" y="2091340"/>
            <a:ext cx="1" cy="2447923"/>
          </a:xfrm>
          <a:prstGeom prst="line">
            <a:avLst/>
          </a:prstGeom>
          <a:ln w="12700">
            <a:solidFill>
              <a:schemeClr val="accent5"/>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720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D24CA7-FD15-4A51-BF6E-FBA9E02CA0EA}"/>
              </a:ext>
            </a:extLst>
          </p:cNvPr>
          <p:cNvSpPr>
            <a:spLocks noGrp="1"/>
          </p:cNvSpPr>
          <p:nvPr>
            <p:ph type="dt" sz="half" idx="10"/>
          </p:nvPr>
        </p:nvSpPr>
        <p:spPr/>
        <p:txBody>
          <a:bodyPr/>
          <a:lstStyle/>
          <a:p>
            <a:fld id="{6700A58B-DD98-43D0-B791-721480A02982}" type="datetime1">
              <a:rPr lang="en-US" smtClean="0"/>
              <a:t>11/14/22</a:t>
            </a:fld>
            <a:endParaRPr lang="en-US"/>
          </a:p>
        </p:txBody>
      </p:sp>
      <p:sp>
        <p:nvSpPr>
          <p:cNvPr id="3" name="Title 2">
            <a:extLst>
              <a:ext uri="{FF2B5EF4-FFF2-40B4-BE49-F238E27FC236}">
                <a16:creationId xmlns:a16="http://schemas.microsoft.com/office/drawing/2014/main" id="{ADA60B3A-CCF9-4011-8D82-A23660A420FA}"/>
              </a:ext>
            </a:extLst>
          </p:cNvPr>
          <p:cNvSpPr>
            <a:spLocks noGrp="1"/>
          </p:cNvSpPr>
          <p:nvPr>
            <p:ph type="title"/>
          </p:nvPr>
        </p:nvSpPr>
        <p:spPr/>
        <p:txBody>
          <a:bodyPr/>
          <a:lstStyle/>
          <a:p>
            <a:r>
              <a:rPr lang="en-US" dirty="0">
                <a:solidFill>
                  <a:schemeClr val="accent1"/>
                </a:solidFill>
              </a:rPr>
              <a:t>Messenger</a:t>
            </a:r>
            <a:r>
              <a:rPr lang="en-US" dirty="0"/>
              <a:t> affects language</a:t>
            </a:r>
          </a:p>
        </p:txBody>
      </p:sp>
      <p:sp>
        <p:nvSpPr>
          <p:cNvPr id="4" name="Slide Number Placeholder 3">
            <a:extLst>
              <a:ext uri="{FF2B5EF4-FFF2-40B4-BE49-F238E27FC236}">
                <a16:creationId xmlns:a16="http://schemas.microsoft.com/office/drawing/2014/main" id="{42AC5295-1931-4AAA-8673-6D2A8CBEDFFA}"/>
              </a:ext>
            </a:extLst>
          </p:cNvPr>
          <p:cNvSpPr>
            <a:spLocks noGrp="1"/>
          </p:cNvSpPr>
          <p:nvPr>
            <p:ph type="sldNum" sz="quarter" idx="12"/>
          </p:nvPr>
        </p:nvSpPr>
        <p:spPr/>
        <p:txBody>
          <a:bodyPr/>
          <a:lstStyle/>
          <a:p>
            <a:fld id="{37290FF7-652B-4475-AEAB-8B1A5D23AE09}" type="slidenum">
              <a:rPr lang="en-US" smtClean="0"/>
              <a:t>15</a:t>
            </a:fld>
            <a:endParaRPr lang="en-US"/>
          </a:p>
        </p:txBody>
      </p:sp>
      <p:sp>
        <p:nvSpPr>
          <p:cNvPr id="5" name="Footer Placeholder 4">
            <a:extLst>
              <a:ext uri="{FF2B5EF4-FFF2-40B4-BE49-F238E27FC236}">
                <a16:creationId xmlns:a16="http://schemas.microsoft.com/office/drawing/2014/main" id="{862FCEBB-89DE-417B-9A16-015FF346DCA0}"/>
              </a:ext>
            </a:extLst>
          </p:cNvPr>
          <p:cNvSpPr>
            <a:spLocks noGrp="1"/>
          </p:cNvSpPr>
          <p:nvPr>
            <p:ph type="ftr" sz="quarter" idx="3"/>
          </p:nvPr>
        </p:nvSpPr>
        <p:spPr/>
        <p:txBody>
          <a:bodyPr/>
          <a:lstStyle/>
          <a:p>
            <a:r>
              <a:rPr lang="en-US" dirty="0"/>
              <a:t>Kwartler CSCI -96</a:t>
            </a:r>
          </a:p>
        </p:txBody>
      </p:sp>
      <p:pic>
        <p:nvPicPr>
          <p:cNvPr id="6" name="Picture 2" descr="Image result for old person photo">
            <a:extLst>
              <a:ext uri="{FF2B5EF4-FFF2-40B4-BE49-F238E27FC236}">
                <a16:creationId xmlns:a16="http://schemas.microsoft.com/office/drawing/2014/main" id="{12A1631E-EAC5-4257-B710-ACBE0F7EF92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970" y="1544926"/>
            <a:ext cx="2129272" cy="14195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F784B46-62BB-49E7-B1FC-FFDFC2E1A1E5}"/>
              </a:ext>
            </a:extLst>
          </p:cNvPr>
          <p:cNvSpPr/>
          <p:nvPr/>
        </p:nvSpPr>
        <p:spPr>
          <a:xfrm>
            <a:off x="472750" y="3695646"/>
            <a:ext cx="2263713" cy="1384995"/>
          </a:xfrm>
          <a:prstGeom prst="rect">
            <a:avLst/>
          </a:prstGeom>
        </p:spPr>
        <p:txBody>
          <a:bodyPr wrap="square">
            <a:spAutoFit/>
          </a:bodyPr>
          <a:lstStyle/>
          <a:p>
            <a:pPr algn="ctr" fontAlgn="base"/>
            <a:r>
              <a:rPr lang="en-US" sz="1200" b="1" dirty="0">
                <a:solidFill>
                  <a:srgbClr val="6A6A6A"/>
                </a:solidFill>
                <a:latin typeface="inherit"/>
              </a:rPr>
              <a:t>Boomers 1946-1964</a:t>
            </a:r>
            <a:endParaRPr lang="en-US" sz="1200" dirty="0">
              <a:solidFill>
                <a:srgbClr val="6A6A6A"/>
              </a:solidFill>
              <a:latin typeface="Lato"/>
            </a:endParaRPr>
          </a:p>
          <a:p>
            <a:pPr fontAlgn="base"/>
            <a:r>
              <a:rPr lang="en-US" sz="1200" dirty="0">
                <a:solidFill>
                  <a:srgbClr val="6A6A6A"/>
                </a:solidFill>
                <a:latin typeface="Lato"/>
              </a:rPr>
              <a:t>* </a:t>
            </a:r>
            <a:r>
              <a:rPr lang="en-US" sz="1200" u="sng" dirty="0">
                <a:solidFill>
                  <a:srgbClr val="6A6A6A"/>
                </a:solidFill>
                <a:latin typeface="Lato"/>
              </a:rPr>
              <a:t>Make a difference</a:t>
            </a:r>
            <a:br>
              <a:rPr lang="en-US" sz="1200" dirty="0">
                <a:solidFill>
                  <a:srgbClr val="6A6A6A"/>
                </a:solidFill>
                <a:latin typeface="Lato"/>
              </a:rPr>
            </a:br>
            <a:r>
              <a:rPr lang="en-US" sz="1200" dirty="0">
                <a:solidFill>
                  <a:srgbClr val="6A6A6A"/>
                </a:solidFill>
                <a:latin typeface="Lato"/>
              </a:rPr>
              <a:t>* Consensus/team</a:t>
            </a:r>
            <a:br>
              <a:rPr lang="en-US" sz="1200" dirty="0">
                <a:solidFill>
                  <a:srgbClr val="6A6A6A"/>
                </a:solidFill>
                <a:latin typeface="Lato"/>
              </a:rPr>
            </a:br>
            <a:r>
              <a:rPr lang="en-US" sz="1200" dirty="0">
                <a:solidFill>
                  <a:srgbClr val="6A6A6A"/>
                </a:solidFill>
                <a:latin typeface="Lato"/>
              </a:rPr>
              <a:t>* Experiment/try new things</a:t>
            </a:r>
            <a:br>
              <a:rPr lang="en-US" sz="1200" dirty="0">
                <a:solidFill>
                  <a:srgbClr val="6A6A6A"/>
                </a:solidFill>
                <a:latin typeface="Lato"/>
              </a:rPr>
            </a:br>
            <a:r>
              <a:rPr lang="en-US" sz="1200" dirty="0">
                <a:solidFill>
                  <a:srgbClr val="6A6A6A"/>
                </a:solidFill>
                <a:latin typeface="Lato"/>
              </a:rPr>
              <a:t>* “Imagine if…”</a:t>
            </a:r>
            <a:br>
              <a:rPr lang="en-US" sz="1200" dirty="0">
                <a:solidFill>
                  <a:srgbClr val="6A6A6A"/>
                </a:solidFill>
                <a:latin typeface="Lato"/>
              </a:rPr>
            </a:br>
            <a:r>
              <a:rPr lang="en-US" sz="1200" dirty="0">
                <a:solidFill>
                  <a:srgbClr val="6A6A6A"/>
                </a:solidFill>
                <a:latin typeface="Lato"/>
              </a:rPr>
              <a:t>* Save time</a:t>
            </a:r>
            <a:br>
              <a:rPr lang="en-US" sz="1200" dirty="0">
                <a:solidFill>
                  <a:srgbClr val="6A6A6A"/>
                </a:solidFill>
                <a:latin typeface="Lato"/>
              </a:rPr>
            </a:br>
            <a:r>
              <a:rPr lang="en-US" sz="1200" dirty="0">
                <a:solidFill>
                  <a:srgbClr val="6A6A6A"/>
                </a:solidFill>
                <a:latin typeface="Lato"/>
              </a:rPr>
              <a:t>* Features and benefits</a:t>
            </a:r>
            <a:endParaRPr lang="en-US" sz="1200" b="0" i="0" dirty="0">
              <a:solidFill>
                <a:srgbClr val="6A6A6A"/>
              </a:solidFill>
              <a:effectLst/>
              <a:latin typeface="Lato"/>
            </a:endParaRPr>
          </a:p>
        </p:txBody>
      </p:sp>
      <p:sp>
        <p:nvSpPr>
          <p:cNvPr id="8" name="Rectangle 7">
            <a:extLst>
              <a:ext uri="{FF2B5EF4-FFF2-40B4-BE49-F238E27FC236}">
                <a16:creationId xmlns:a16="http://schemas.microsoft.com/office/drawing/2014/main" id="{2048E3BF-DA82-48D4-A885-9E0E9A5CCAB0}"/>
              </a:ext>
            </a:extLst>
          </p:cNvPr>
          <p:cNvSpPr/>
          <p:nvPr/>
        </p:nvSpPr>
        <p:spPr>
          <a:xfrm>
            <a:off x="3509654" y="3695646"/>
            <a:ext cx="1853348" cy="1015663"/>
          </a:xfrm>
          <a:prstGeom prst="rect">
            <a:avLst/>
          </a:prstGeom>
        </p:spPr>
        <p:txBody>
          <a:bodyPr wrap="square">
            <a:spAutoFit/>
          </a:bodyPr>
          <a:lstStyle/>
          <a:p>
            <a:pPr algn="ctr" fontAlgn="base"/>
            <a:r>
              <a:rPr lang="en-US" sz="1200" b="1" dirty="0">
                <a:solidFill>
                  <a:srgbClr val="6A6A6A"/>
                </a:solidFill>
                <a:latin typeface="inherit"/>
              </a:rPr>
              <a:t>Gen X 1965-1980</a:t>
            </a:r>
            <a:endParaRPr lang="en-US" sz="1200" dirty="0">
              <a:solidFill>
                <a:srgbClr val="6A6A6A"/>
              </a:solidFill>
              <a:latin typeface="Lato"/>
            </a:endParaRPr>
          </a:p>
          <a:p>
            <a:pPr fontAlgn="base">
              <a:buFont typeface="Arial" panose="020B0604020202020204" pitchFamily="34" charset="0"/>
              <a:buChar char="•"/>
            </a:pPr>
            <a:r>
              <a:rPr lang="en-US" sz="1200" dirty="0">
                <a:solidFill>
                  <a:srgbClr val="6A6A6A"/>
                </a:solidFill>
                <a:latin typeface="inherit"/>
              </a:rPr>
              <a:t>Best, finest, world-class</a:t>
            </a:r>
          </a:p>
          <a:p>
            <a:pPr fontAlgn="base">
              <a:buFont typeface="Arial" panose="020B0604020202020204" pitchFamily="34" charset="0"/>
              <a:buChar char="•"/>
            </a:pPr>
            <a:r>
              <a:rPr lang="en-US" sz="1200" dirty="0">
                <a:solidFill>
                  <a:srgbClr val="6A6A6A"/>
                </a:solidFill>
                <a:latin typeface="inherit"/>
              </a:rPr>
              <a:t>“You will benefit by…”</a:t>
            </a:r>
          </a:p>
          <a:p>
            <a:pPr fontAlgn="base">
              <a:buFont typeface="Arial" panose="020B0604020202020204" pitchFamily="34" charset="0"/>
              <a:buChar char="•"/>
            </a:pPr>
            <a:r>
              <a:rPr lang="en-US" sz="1200" u="sng" dirty="0">
                <a:solidFill>
                  <a:srgbClr val="6A6A6A"/>
                </a:solidFill>
                <a:latin typeface="inherit"/>
              </a:rPr>
              <a:t>”This is in your best interest.”</a:t>
            </a:r>
            <a:endParaRPr lang="en-US" sz="1200" b="0" i="0" u="sng" dirty="0">
              <a:solidFill>
                <a:srgbClr val="6A6A6A"/>
              </a:solidFill>
              <a:effectLst/>
              <a:latin typeface="inherit"/>
            </a:endParaRPr>
          </a:p>
        </p:txBody>
      </p:sp>
      <p:sp>
        <p:nvSpPr>
          <p:cNvPr id="9" name="Rectangle 8">
            <a:extLst>
              <a:ext uri="{FF2B5EF4-FFF2-40B4-BE49-F238E27FC236}">
                <a16:creationId xmlns:a16="http://schemas.microsoft.com/office/drawing/2014/main" id="{59BC35E5-5D96-4F77-9169-F94F38A2EB89}"/>
              </a:ext>
            </a:extLst>
          </p:cNvPr>
          <p:cNvSpPr/>
          <p:nvPr/>
        </p:nvSpPr>
        <p:spPr>
          <a:xfrm>
            <a:off x="6579730" y="3695646"/>
            <a:ext cx="1877487" cy="1015663"/>
          </a:xfrm>
          <a:prstGeom prst="rect">
            <a:avLst/>
          </a:prstGeom>
        </p:spPr>
        <p:txBody>
          <a:bodyPr wrap="square">
            <a:spAutoFit/>
          </a:bodyPr>
          <a:lstStyle/>
          <a:p>
            <a:pPr algn="ctr" fontAlgn="base"/>
            <a:r>
              <a:rPr lang="en-US" sz="1200" b="1" dirty="0">
                <a:solidFill>
                  <a:srgbClr val="6A6A6A"/>
                </a:solidFill>
                <a:latin typeface="inherit"/>
              </a:rPr>
              <a:t>Gen Y 1981-2000</a:t>
            </a:r>
            <a:endParaRPr lang="en-US" sz="1200" dirty="0">
              <a:solidFill>
                <a:srgbClr val="6A6A6A"/>
              </a:solidFill>
              <a:latin typeface="Lato"/>
            </a:endParaRPr>
          </a:p>
          <a:p>
            <a:pPr fontAlgn="base">
              <a:buFont typeface="Arial" panose="020B0604020202020204" pitchFamily="34" charset="0"/>
              <a:buChar char="•"/>
            </a:pPr>
            <a:r>
              <a:rPr lang="en-US" sz="1200" dirty="0">
                <a:solidFill>
                  <a:srgbClr val="6A6A6A"/>
                </a:solidFill>
                <a:latin typeface="inherit"/>
              </a:rPr>
              <a:t>Global citizen</a:t>
            </a:r>
          </a:p>
          <a:p>
            <a:pPr fontAlgn="base">
              <a:buFont typeface="Arial" panose="020B0604020202020204" pitchFamily="34" charset="0"/>
              <a:buChar char="•"/>
            </a:pPr>
            <a:r>
              <a:rPr lang="en-US" sz="1200" dirty="0">
                <a:solidFill>
                  <a:srgbClr val="6A6A6A"/>
                </a:solidFill>
                <a:latin typeface="inherit"/>
              </a:rPr>
              <a:t>Balance</a:t>
            </a:r>
          </a:p>
          <a:p>
            <a:pPr fontAlgn="base">
              <a:buFont typeface="Arial" panose="020B0604020202020204" pitchFamily="34" charset="0"/>
              <a:buChar char="•"/>
            </a:pPr>
            <a:r>
              <a:rPr lang="en-US" sz="1200" dirty="0">
                <a:solidFill>
                  <a:srgbClr val="6A6A6A"/>
                </a:solidFill>
                <a:latin typeface="inherit"/>
              </a:rPr>
              <a:t>Diversity</a:t>
            </a:r>
          </a:p>
          <a:p>
            <a:pPr fontAlgn="base">
              <a:buFont typeface="Arial" panose="020B0604020202020204" pitchFamily="34" charset="0"/>
              <a:buChar char="•"/>
            </a:pPr>
            <a:r>
              <a:rPr lang="en-US" sz="1200" u="sng" dirty="0">
                <a:solidFill>
                  <a:srgbClr val="6A6A6A"/>
                </a:solidFill>
                <a:latin typeface="inherit"/>
              </a:rPr>
              <a:t>Community/connections</a:t>
            </a:r>
            <a:endParaRPr lang="en-US" sz="1200" b="0" i="0" u="sng" dirty="0">
              <a:solidFill>
                <a:srgbClr val="6A6A6A"/>
              </a:solidFill>
              <a:effectLst/>
              <a:latin typeface="inherit"/>
            </a:endParaRPr>
          </a:p>
        </p:txBody>
      </p:sp>
      <p:sp>
        <p:nvSpPr>
          <p:cNvPr id="10" name="TextBox 9">
            <a:extLst>
              <a:ext uri="{FF2B5EF4-FFF2-40B4-BE49-F238E27FC236}">
                <a16:creationId xmlns:a16="http://schemas.microsoft.com/office/drawing/2014/main" id="{84392660-F5DC-41D8-AACE-0388E5CA808D}"/>
              </a:ext>
            </a:extLst>
          </p:cNvPr>
          <p:cNvSpPr txBox="1"/>
          <p:nvPr/>
        </p:nvSpPr>
        <p:spPr>
          <a:xfrm>
            <a:off x="-43392" y="6598365"/>
            <a:ext cx="1933928" cy="246221"/>
          </a:xfrm>
          <a:prstGeom prst="rect">
            <a:avLst/>
          </a:prstGeom>
          <a:noFill/>
        </p:spPr>
        <p:txBody>
          <a:bodyPr wrap="square" rtlCol="0">
            <a:spAutoFit/>
          </a:bodyPr>
          <a:lstStyle/>
          <a:p>
            <a:r>
              <a:rPr lang="en-US" sz="1000" dirty="0">
                <a:hlinkClick r:id="rId3"/>
              </a:rPr>
              <a:t>https://www.anneloehr.com/</a:t>
            </a:r>
            <a:endParaRPr lang="en-US" sz="1000" dirty="0"/>
          </a:p>
        </p:txBody>
      </p:sp>
      <p:pic>
        <p:nvPicPr>
          <p:cNvPr id="11" name="Picture 4" descr="Image result for gen x">
            <a:extLst>
              <a:ext uri="{FF2B5EF4-FFF2-40B4-BE49-F238E27FC236}">
                <a16:creationId xmlns:a16="http://schemas.microsoft.com/office/drawing/2014/main" id="{72D1B764-10E5-4A80-94EE-3E182BCB2EC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93440" y="1544926"/>
            <a:ext cx="2085777" cy="13900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gen y photo">
            <a:extLst>
              <a:ext uri="{FF2B5EF4-FFF2-40B4-BE49-F238E27FC236}">
                <a16:creationId xmlns:a16="http://schemas.microsoft.com/office/drawing/2014/main" id="{640A746D-77F9-4A28-80D8-B7384F7593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6259" y="1736405"/>
            <a:ext cx="2344428" cy="103655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966B698E-0511-419F-A514-5CADF337C5C9}"/>
              </a:ext>
            </a:extLst>
          </p:cNvPr>
          <p:cNvSpPr/>
          <p:nvPr/>
        </p:nvSpPr>
        <p:spPr>
          <a:xfrm>
            <a:off x="240631" y="5753850"/>
            <a:ext cx="8725774" cy="555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Beyond generation, other factors like socio-economic, gender &amp; demographic makeup impact expression.</a:t>
            </a:r>
          </a:p>
        </p:txBody>
      </p:sp>
    </p:spTree>
    <p:extLst>
      <p:ext uri="{BB962C8B-B14F-4D97-AF65-F5344CB8AC3E}">
        <p14:creationId xmlns:p14="http://schemas.microsoft.com/office/powerpoint/2010/main" val="1481151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D7503B-5C4D-453B-B92B-036D2B83DB6A}"/>
              </a:ext>
            </a:extLst>
          </p:cNvPr>
          <p:cNvSpPr>
            <a:spLocks noGrp="1"/>
          </p:cNvSpPr>
          <p:nvPr>
            <p:ph type="dt" sz="half" idx="10"/>
          </p:nvPr>
        </p:nvSpPr>
        <p:spPr/>
        <p:txBody>
          <a:bodyPr/>
          <a:lstStyle/>
          <a:p>
            <a:fld id="{6700A58B-DD98-43D0-B791-721480A02982}" type="datetime1">
              <a:rPr lang="en-US" smtClean="0"/>
              <a:t>11/14/22</a:t>
            </a:fld>
            <a:endParaRPr lang="en-US"/>
          </a:p>
        </p:txBody>
      </p:sp>
      <p:sp>
        <p:nvSpPr>
          <p:cNvPr id="3" name="Title 2">
            <a:extLst>
              <a:ext uri="{FF2B5EF4-FFF2-40B4-BE49-F238E27FC236}">
                <a16:creationId xmlns:a16="http://schemas.microsoft.com/office/drawing/2014/main" id="{89599937-53B9-4C98-AE7E-BCCEDA0B20E4}"/>
              </a:ext>
            </a:extLst>
          </p:cNvPr>
          <p:cNvSpPr>
            <a:spLocks noGrp="1"/>
          </p:cNvSpPr>
          <p:nvPr>
            <p:ph type="title"/>
          </p:nvPr>
        </p:nvSpPr>
        <p:spPr/>
        <p:txBody>
          <a:bodyPr/>
          <a:lstStyle/>
          <a:p>
            <a:r>
              <a:rPr lang="en-US" sz="2400" dirty="0"/>
              <a:t>Gen Y/Z expression is evolving rapidly due to technology.</a:t>
            </a:r>
          </a:p>
        </p:txBody>
      </p:sp>
      <p:sp>
        <p:nvSpPr>
          <p:cNvPr id="4" name="Slide Number Placeholder 3">
            <a:extLst>
              <a:ext uri="{FF2B5EF4-FFF2-40B4-BE49-F238E27FC236}">
                <a16:creationId xmlns:a16="http://schemas.microsoft.com/office/drawing/2014/main" id="{CED2F4C4-3178-459B-845A-FC0C9660BCC8}"/>
              </a:ext>
            </a:extLst>
          </p:cNvPr>
          <p:cNvSpPr>
            <a:spLocks noGrp="1"/>
          </p:cNvSpPr>
          <p:nvPr>
            <p:ph type="sldNum" sz="quarter" idx="12"/>
          </p:nvPr>
        </p:nvSpPr>
        <p:spPr/>
        <p:txBody>
          <a:bodyPr/>
          <a:lstStyle/>
          <a:p>
            <a:fld id="{37290FF7-652B-4475-AEAB-8B1A5D23AE09}" type="slidenum">
              <a:rPr lang="en-US" smtClean="0"/>
              <a:t>16</a:t>
            </a:fld>
            <a:endParaRPr lang="en-US"/>
          </a:p>
        </p:txBody>
      </p:sp>
      <p:sp>
        <p:nvSpPr>
          <p:cNvPr id="5" name="Footer Placeholder 4">
            <a:extLst>
              <a:ext uri="{FF2B5EF4-FFF2-40B4-BE49-F238E27FC236}">
                <a16:creationId xmlns:a16="http://schemas.microsoft.com/office/drawing/2014/main" id="{37E66177-5D7C-4113-931A-3163F0062D6B}"/>
              </a:ext>
            </a:extLst>
          </p:cNvPr>
          <p:cNvSpPr>
            <a:spLocks noGrp="1"/>
          </p:cNvSpPr>
          <p:nvPr>
            <p:ph type="ftr" sz="quarter" idx="3"/>
          </p:nvPr>
        </p:nvSpPr>
        <p:spPr/>
        <p:txBody>
          <a:bodyPr/>
          <a:lstStyle/>
          <a:p>
            <a:r>
              <a:rPr lang="en-US" dirty="0"/>
              <a:t>Kwartler CSCI -96</a:t>
            </a:r>
          </a:p>
        </p:txBody>
      </p:sp>
      <p:pic>
        <p:nvPicPr>
          <p:cNvPr id="6" name="Picture 2" descr="Image result for hipster">
            <a:extLst>
              <a:ext uri="{FF2B5EF4-FFF2-40B4-BE49-F238E27FC236}">
                <a16:creationId xmlns:a16="http://schemas.microsoft.com/office/drawing/2014/main" id="{6BF8932A-15E6-4973-A3D2-9E8469035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396" y="1854257"/>
            <a:ext cx="1480282" cy="2218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hipster">
            <a:extLst>
              <a:ext uri="{FF2B5EF4-FFF2-40B4-BE49-F238E27FC236}">
                <a16:creationId xmlns:a16="http://schemas.microsoft.com/office/drawing/2014/main" id="{DD0FC1B4-DDD4-459C-9164-B262AE33D05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733" r="37196"/>
          <a:stretch/>
        </p:blipFill>
        <p:spPr bwMode="auto">
          <a:xfrm>
            <a:off x="1814935" y="1866369"/>
            <a:ext cx="1492746" cy="22321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EB4FE7-06C0-48E7-95FE-142D31F9083A}"/>
              </a:ext>
            </a:extLst>
          </p:cNvPr>
          <p:cNvSpPr txBox="1"/>
          <p:nvPr/>
        </p:nvSpPr>
        <p:spPr>
          <a:xfrm>
            <a:off x="3442938" y="1854257"/>
            <a:ext cx="5601474" cy="3416320"/>
          </a:xfrm>
          <a:prstGeom prst="rect">
            <a:avLst/>
          </a:prstGeom>
          <a:noFill/>
        </p:spPr>
        <p:txBody>
          <a:bodyPr wrap="square" rtlCol="0">
            <a:spAutoFit/>
          </a:bodyPr>
          <a:lstStyle/>
          <a:p>
            <a:pPr marL="112713" indent="-112713">
              <a:buFont typeface="Arial" panose="020B0604020202020204" pitchFamily="34" charset="0"/>
              <a:buChar char="•"/>
            </a:pPr>
            <a:r>
              <a:rPr lang="en-US" dirty="0"/>
              <a:t>“Thank you, next.”</a:t>
            </a:r>
          </a:p>
          <a:p>
            <a:pPr marL="112713" indent="-112713">
              <a:buFont typeface="Arial" panose="020B0604020202020204" pitchFamily="34" charset="0"/>
              <a:buChar char="•"/>
            </a:pPr>
            <a:r>
              <a:rPr lang="en-US" dirty="0"/>
              <a:t>“Woke”</a:t>
            </a:r>
          </a:p>
          <a:p>
            <a:pPr marL="112713" indent="-112713">
              <a:buFont typeface="Arial" panose="020B0604020202020204" pitchFamily="34" charset="0"/>
              <a:buChar char="•"/>
            </a:pPr>
            <a:endParaRPr lang="en-US" dirty="0"/>
          </a:p>
          <a:p>
            <a:pPr marL="112713" indent="-112713">
              <a:buFont typeface="Arial" panose="020B0604020202020204" pitchFamily="34" charset="0"/>
              <a:buChar char="•"/>
            </a:pPr>
            <a:r>
              <a:rPr lang="en-US" dirty="0"/>
              <a:t>“Cray”</a:t>
            </a:r>
          </a:p>
          <a:p>
            <a:pPr marL="112713" indent="-112713">
              <a:buFont typeface="Arial" panose="020B0604020202020204" pitchFamily="34" charset="0"/>
              <a:buChar char="•"/>
            </a:pPr>
            <a:r>
              <a:rPr lang="en-US" dirty="0"/>
              <a:t>“Gucci” </a:t>
            </a:r>
          </a:p>
          <a:p>
            <a:pPr marL="112713" indent="-112713">
              <a:buFont typeface="Arial" panose="020B0604020202020204" pitchFamily="34" charset="0"/>
              <a:buChar char="•"/>
            </a:pPr>
            <a:r>
              <a:rPr lang="en-US" dirty="0"/>
              <a:t>“Squad goal”</a:t>
            </a:r>
          </a:p>
          <a:p>
            <a:pPr marL="112713" indent="-112713">
              <a:buFont typeface="Arial" panose="020B0604020202020204" pitchFamily="34" charset="0"/>
              <a:buChar char="•"/>
            </a:pPr>
            <a:r>
              <a:rPr lang="en-US" dirty="0"/>
              <a:t>“Bible…” </a:t>
            </a:r>
          </a:p>
          <a:p>
            <a:pPr marL="112713" indent="-112713">
              <a:buFont typeface="Arial" panose="020B0604020202020204" pitchFamily="34" charset="0"/>
              <a:buChar char="•"/>
            </a:pPr>
            <a:r>
              <a:rPr lang="en-US" dirty="0"/>
              <a:t>“Adulting”</a:t>
            </a:r>
          </a:p>
          <a:p>
            <a:pPr marL="112713" indent="-112713">
              <a:buFont typeface="Arial" panose="020B0604020202020204" pitchFamily="34" charset="0"/>
              <a:buChar char="•"/>
            </a:pPr>
            <a:r>
              <a:rPr lang="en-US" dirty="0"/>
              <a:t>“</a:t>
            </a:r>
            <a:r>
              <a:rPr lang="en-US" dirty="0" err="1"/>
              <a:t>Turnt</a:t>
            </a:r>
            <a:r>
              <a:rPr lang="en-US" dirty="0"/>
              <a:t>” </a:t>
            </a:r>
          </a:p>
          <a:p>
            <a:pPr marL="112713" indent="-112713">
              <a:buFont typeface="Arial" panose="020B0604020202020204" pitchFamily="34" charset="0"/>
              <a:buChar char="•"/>
            </a:pPr>
            <a:r>
              <a:rPr lang="en-US" dirty="0"/>
              <a:t>“</a:t>
            </a:r>
            <a:r>
              <a:rPr lang="en-US" dirty="0" err="1"/>
              <a:t>Hundo</a:t>
            </a:r>
            <a:r>
              <a:rPr lang="en-US" dirty="0"/>
              <a:t> P”</a:t>
            </a:r>
          </a:p>
          <a:p>
            <a:pPr marL="112713" indent="-112713">
              <a:buFont typeface="Arial" panose="020B0604020202020204" pitchFamily="34" charset="0"/>
              <a:buChar char="•"/>
            </a:pPr>
            <a:r>
              <a:rPr lang="en-US" dirty="0"/>
              <a:t>“Trill”</a:t>
            </a:r>
          </a:p>
          <a:p>
            <a:pPr marL="112713" indent="-112713">
              <a:buFont typeface="Arial" panose="020B0604020202020204" pitchFamily="34" charset="0"/>
              <a:buChar char="•"/>
            </a:pPr>
            <a:r>
              <a:rPr lang="en-US" dirty="0"/>
              <a:t>“TFW”</a:t>
            </a:r>
          </a:p>
        </p:txBody>
      </p:sp>
      <p:sp>
        <p:nvSpPr>
          <p:cNvPr id="9" name="Rectangle 8">
            <a:extLst>
              <a:ext uri="{FF2B5EF4-FFF2-40B4-BE49-F238E27FC236}">
                <a16:creationId xmlns:a16="http://schemas.microsoft.com/office/drawing/2014/main" id="{88AA11EB-65A0-4799-B71C-D81008C96D85}"/>
              </a:ext>
            </a:extLst>
          </p:cNvPr>
          <p:cNvSpPr/>
          <p:nvPr/>
        </p:nvSpPr>
        <p:spPr>
          <a:xfrm>
            <a:off x="199397" y="5769227"/>
            <a:ext cx="8845016" cy="312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bg1"/>
                </a:solidFill>
              </a:rPr>
              <a:t>Beyond generation, other factors like socio-economic, gender &amp; demographic makeup impact expression.</a:t>
            </a:r>
          </a:p>
        </p:txBody>
      </p:sp>
    </p:spTree>
    <p:extLst>
      <p:ext uri="{BB962C8B-B14F-4D97-AF65-F5344CB8AC3E}">
        <p14:creationId xmlns:p14="http://schemas.microsoft.com/office/powerpoint/2010/main" val="4035351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D7503B-5C4D-453B-B92B-036D2B83DB6A}"/>
              </a:ext>
            </a:extLst>
          </p:cNvPr>
          <p:cNvSpPr>
            <a:spLocks noGrp="1"/>
          </p:cNvSpPr>
          <p:nvPr>
            <p:ph type="dt" sz="half" idx="10"/>
          </p:nvPr>
        </p:nvSpPr>
        <p:spPr/>
        <p:txBody>
          <a:bodyPr/>
          <a:lstStyle/>
          <a:p>
            <a:fld id="{6700A58B-DD98-43D0-B791-721480A02982}" type="datetime1">
              <a:rPr lang="en-US" smtClean="0"/>
              <a:t>11/14/22</a:t>
            </a:fld>
            <a:endParaRPr lang="en-US"/>
          </a:p>
        </p:txBody>
      </p:sp>
      <p:sp>
        <p:nvSpPr>
          <p:cNvPr id="3" name="Title 2">
            <a:extLst>
              <a:ext uri="{FF2B5EF4-FFF2-40B4-BE49-F238E27FC236}">
                <a16:creationId xmlns:a16="http://schemas.microsoft.com/office/drawing/2014/main" id="{89599937-53B9-4C98-AE7E-BCCEDA0B20E4}"/>
              </a:ext>
            </a:extLst>
          </p:cNvPr>
          <p:cNvSpPr>
            <a:spLocks noGrp="1"/>
          </p:cNvSpPr>
          <p:nvPr>
            <p:ph type="title"/>
          </p:nvPr>
        </p:nvSpPr>
        <p:spPr/>
        <p:txBody>
          <a:bodyPr/>
          <a:lstStyle/>
          <a:p>
            <a:r>
              <a:rPr lang="en-US" sz="2400" dirty="0"/>
              <a:t>Gen Y/Z expression is evolving rapidly due to technology.</a:t>
            </a:r>
          </a:p>
        </p:txBody>
      </p:sp>
      <p:sp>
        <p:nvSpPr>
          <p:cNvPr id="4" name="Slide Number Placeholder 3">
            <a:extLst>
              <a:ext uri="{FF2B5EF4-FFF2-40B4-BE49-F238E27FC236}">
                <a16:creationId xmlns:a16="http://schemas.microsoft.com/office/drawing/2014/main" id="{CED2F4C4-3178-459B-845A-FC0C9660BCC8}"/>
              </a:ext>
            </a:extLst>
          </p:cNvPr>
          <p:cNvSpPr>
            <a:spLocks noGrp="1"/>
          </p:cNvSpPr>
          <p:nvPr>
            <p:ph type="sldNum" sz="quarter" idx="12"/>
          </p:nvPr>
        </p:nvSpPr>
        <p:spPr/>
        <p:txBody>
          <a:bodyPr/>
          <a:lstStyle/>
          <a:p>
            <a:fld id="{37290FF7-652B-4475-AEAB-8B1A5D23AE09}" type="slidenum">
              <a:rPr lang="en-US" smtClean="0"/>
              <a:t>17</a:t>
            </a:fld>
            <a:endParaRPr lang="en-US"/>
          </a:p>
        </p:txBody>
      </p:sp>
      <p:sp>
        <p:nvSpPr>
          <p:cNvPr id="5" name="Footer Placeholder 4">
            <a:extLst>
              <a:ext uri="{FF2B5EF4-FFF2-40B4-BE49-F238E27FC236}">
                <a16:creationId xmlns:a16="http://schemas.microsoft.com/office/drawing/2014/main" id="{37E66177-5D7C-4113-931A-3163F0062D6B}"/>
              </a:ext>
            </a:extLst>
          </p:cNvPr>
          <p:cNvSpPr>
            <a:spLocks noGrp="1"/>
          </p:cNvSpPr>
          <p:nvPr>
            <p:ph type="ftr" sz="quarter" idx="3"/>
          </p:nvPr>
        </p:nvSpPr>
        <p:spPr/>
        <p:txBody>
          <a:bodyPr/>
          <a:lstStyle/>
          <a:p>
            <a:r>
              <a:rPr lang="en-US" dirty="0"/>
              <a:t>Kwartler CSCI -96</a:t>
            </a:r>
          </a:p>
        </p:txBody>
      </p:sp>
      <p:pic>
        <p:nvPicPr>
          <p:cNvPr id="6" name="Picture 2" descr="Image result for hipster">
            <a:extLst>
              <a:ext uri="{FF2B5EF4-FFF2-40B4-BE49-F238E27FC236}">
                <a16:creationId xmlns:a16="http://schemas.microsoft.com/office/drawing/2014/main" id="{6BF8932A-15E6-4973-A3D2-9E8469035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396" y="1854257"/>
            <a:ext cx="1480282" cy="2218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hipster">
            <a:extLst>
              <a:ext uri="{FF2B5EF4-FFF2-40B4-BE49-F238E27FC236}">
                <a16:creationId xmlns:a16="http://schemas.microsoft.com/office/drawing/2014/main" id="{DD0FC1B4-DDD4-459C-9164-B262AE33D05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733" r="37196"/>
          <a:stretch/>
        </p:blipFill>
        <p:spPr bwMode="auto">
          <a:xfrm>
            <a:off x="1814935" y="1866369"/>
            <a:ext cx="1492746" cy="22321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EB4FE7-06C0-48E7-95FE-142D31F9083A}"/>
              </a:ext>
            </a:extLst>
          </p:cNvPr>
          <p:cNvSpPr txBox="1"/>
          <p:nvPr/>
        </p:nvSpPr>
        <p:spPr>
          <a:xfrm>
            <a:off x="3442938" y="1854257"/>
            <a:ext cx="5601474" cy="3693319"/>
          </a:xfrm>
          <a:prstGeom prst="rect">
            <a:avLst/>
          </a:prstGeom>
          <a:noFill/>
        </p:spPr>
        <p:txBody>
          <a:bodyPr wrap="square" rtlCol="0">
            <a:spAutoFit/>
          </a:bodyPr>
          <a:lstStyle/>
          <a:p>
            <a:pPr marL="112713" indent="-112713">
              <a:buFont typeface="Arial" panose="020B0604020202020204" pitchFamily="34" charset="0"/>
              <a:buChar char="•"/>
            </a:pPr>
            <a:r>
              <a:rPr lang="en-US" dirty="0">
                <a:solidFill>
                  <a:schemeClr val="accent1"/>
                </a:solidFill>
              </a:rPr>
              <a:t>“Thank you, next.” </a:t>
            </a:r>
            <a:r>
              <a:rPr lang="en-US" dirty="0"/>
              <a:t>– moving on with positive connotation</a:t>
            </a:r>
          </a:p>
          <a:p>
            <a:pPr marL="112713" indent="-112713">
              <a:buFont typeface="Arial" panose="020B0604020202020204" pitchFamily="34" charset="0"/>
              <a:buChar char="•"/>
            </a:pPr>
            <a:r>
              <a:rPr lang="en-US" dirty="0">
                <a:solidFill>
                  <a:schemeClr val="accent1"/>
                </a:solidFill>
              </a:rPr>
              <a:t>“Woke” </a:t>
            </a:r>
            <a:r>
              <a:rPr lang="en-US" dirty="0"/>
              <a:t>- The more woke one is, the more sympathetic &amp; knowledgeable one is about a topic or type of person </a:t>
            </a:r>
          </a:p>
          <a:p>
            <a:pPr marL="112713" indent="-112713">
              <a:buFont typeface="Arial" panose="020B0604020202020204" pitchFamily="34" charset="0"/>
              <a:buChar char="•"/>
            </a:pPr>
            <a:r>
              <a:rPr lang="en-US" dirty="0">
                <a:solidFill>
                  <a:schemeClr val="accent1"/>
                </a:solidFill>
              </a:rPr>
              <a:t>“Cray” </a:t>
            </a:r>
            <a:r>
              <a:rPr lang="en-US" dirty="0"/>
              <a:t>- crazy</a:t>
            </a:r>
          </a:p>
          <a:p>
            <a:pPr marL="112713" indent="-112713">
              <a:buFont typeface="Arial" panose="020B0604020202020204" pitchFamily="34" charset="0"/>
              <a:buChar char="•"/>
            </a:pPr>
            <a:r>
              <a:rPr lang="en-US" dirty="0">
                <a:solidFill>
                  <a:schemeClr val="accent1"/>
                </a:solidFill>
              </a:rPr>
              <a:t>“Gucci” </a:t>
            </a:r>
            <a:r>
              <a:rPr lang="en-US" dirty="0"/>
              <a:t>– fine, good</a:t>
            </a:r>
          </a:p>
          <a:p>
            <a:pPr marL="112713" indent="-112713">
              <a:buFont typeface="Arial" panose="020B0604020202020204" pitchFamily="34" charset="0"/>
              <a:buChar char="•"/>
            </a:pPr>
            <a:r>
              <a:rPr lang="en-US" dirty="0">
                <a:solidFill>
                  <a:schemeClr val="accent1"/>
                </a:solidFill>
              </a:rPr>
              <a:t>“Squad goal” </a:t>
            </a:r>
            <a:r>
              <a:rPr lang="en-US" dirty="0"/>
              <a:t>– friend group behavior</a:t>
            </a:r>
          </a:p>
          <a:p>
            <a:pPr marL="112713" indent="-112713">
              <a:buFont typeface="Arial" panose="020B0604020202020204" pitchFamily="34" charset="0"/>
              <a:buChar char="•"/>
            </a:pPr>
            <a:r>
              <a:rPr lang="en-US" dirty="0">
                <a:solidFill>
                  <a:schemeClr val="accent1"/>
                </a:solidFill>
              </a:rPr>
              <a:t>“Bible…” </a:t>
            </a:r>
            <a:r>
              <a:rPr lang="en-US" dirty="0"/>
              <a:t>- what follows is TRUTH</a:t>
            </a:r>
          </a:p>
          <a:p>
            <a:pPr marL="112713" indent="-112713">
              <a:buFont typeface="Arial" panose="020B0604020202020204" pitchFamily="34" charset="0"/>
              <a:buChar char="•"/>
            </a:pPr>
            <a:r>
              <a:rPr lang="en-US" dirty="0">
                <a:solidFill>
                  <a:schemeClr val="accent1"/>
                </a:solidFill>
              </a:rPr>
              <a:t>“Adulting” </a:t>
            </a:r>
            <a:r>
              <a:rPr lang="en-US" dirty="0"/>
              <a:t>– activities associated with growing up</a:t>
            </a:r>
          </a:p>
          <a:p>
            <a:pPr marL="112713" indent="-112713">
              <a:buFont typeface="Arial" panose="020B0604020202020204" pitchFamily="34" charset="0"/>
              <a:buChar char="•"/>
            </a:pPr>
            <a:r>
              <a:rPr lang="en-US" dirty="0">
                <a:solidFill>
                  <a:schemeClr val="accent1"/>
                </a:solidFill>
              </a:rPr>
              <a:t>“</a:t>
            </a:r>
            <a:r>
              <a:rPr lang="en-US" dirty="0" err="1">
                <a:solidFill>
                  <a:schemeClr val="accent1"/>
                </a:solidFill>
              </a:rPr>
              <a:t>Turnt</a:t>
            </a:r>
            <a:r>
              <a:rPr lang="en-US" dirty="0">
                <a:solidFill>
                  <a:schemeClr val="accent1"/>
                </a:solidFill>
              </a:rPr>
              <a:t>” </a:t>
            </a:r>
            <a:r>
              <a:rPr lang="en-US" dirty="0"/>
              <a:t>– “turned up” i.e. really excited</a:t>
            </a:r>
          </a:p>
          <a:p>
            <a:pPr marL="112713" indent="-112713">
              <a:buFont typeface="Arial" panose="020B0604020202020204" pitchFamily="34" charset="0"/>
              <a:buChar char="•"/>
            </a:pPr>
            <a:r>
              <a:rPr lang="en-US" dirty="0"/>
              <a:t>“</a:t>
            </a:r>
            <a:r>
              <a:rPr lang="en-US" dirty="0" err="1">
                <a:solidFill>
                  <a:schemeClr val="accent1"/>
                </a:solidFill>
              </a:rPr>
              <a:t>Hundo</a:t>
            </a:r>
            <a:r>
              <a:rPr lang="en-US" dirty="0">
                <a:solidFill>
                  <a:schemeClr val="accent1"/>
                </a:solidFill>
              </a:rPr>
              <a:t> P” </a:t>
            </a:r>
            <a:r>
              <a:rPr lang="en-US" dirty="0"/>
              <a:t>– agree “100%”</a:t>
            </a:r>
          </a:p>
          <a:p>
            <a:pPr marL="112713" indent="-112713">
              <a:buFont typeface="Arial" panose="020B0604020202020204" pitchFamily="34" charset="0"/>
              <a:buChar char="•"/>
            </a:pPr>
            <a:r>
              <a:rPr lang="en-US" dirty="0">
                <a:solidFill>
                  <a:schemeClr val="accent1"/>
                </a:solidFill>
              </a:rPr>
              <a:t>“Trill” </a:t>
            </a:r>
            <a:r>
              <a:rPr lang="en-US" dirty="0"/>
              <a:t>– True &amp; Real</a:t>
            </a:r>
          </a:p>
          <a:p>
            <a:pPr marL="112713" indent="-112713">
              <a:buFont typeface="Arial" panose="020B0604020202020204" pitchFamily="34" charset="0"/>
              <a:buChar char="•"/>
            </a:pPr>
            <a:r>
              <a:rPr lang="en-US" dirty="0">
                <a:solidFill>
                  <a:schemeClr val="accent1"/>
                </a:solidFill>
              </a:rPr>
              <a:t>“TFW” </a:t>
            </a:r>
            <a:r>
              <a:rPr lang="en-US" dirty="0"/>
              <a:t>– “That Feeling When” to describe an emotion </a:t>
            </a:r>
          </a:p>
        </p:txBody>
      </p:sp>
      <p:sp>
        <p:nvSpPr>
          <p:cNvPr id="9" name="Rectangle 8">
            <a:extLst>
              <a:ext uri="{FF2B5EF4-FFF2-40B4-BE49-F238E27FC236}">
                <a16:creationId xmlns:a16="http://schemas.microsoft.com/office/drawing/2014/main" id="{88AA11EB-65A0-4799-B71C-D81008C96D85}"/>
              </a:ext>
            </a:extLst>
          </p:cNvPr>
          <p:cNvSpPr/>
          <p:nvPr/>
        </p:nvSpPr>
        <p:spPr>
          <a:xfrm>
            <a:off x="199397" y="5769227"/>
            <a:ext cx="8845016" cy="312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bg1"/>
                </a:solidFill>
              </a:rPr>
              <a:t>Beyond generation, other factors like socio-economic, gender &amp; demographic makeup impact expression.</a:t>
            </a:r>
          </a:p>
        </p:txBody>
      </p:sp>
    </p:spTree>
    <p:extLst>
      <p:ext uri="{BB962C8B-B14F-4D97-AF65-F5344CB8AC3E}">
        <p14:creationId xmlns:p14="http://schemas.microsoft.com/office/powerpoint/2010/main" val="16561027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6A9A5E-2396-4CE0-B35A-0C624C5B6441}"/>
              </a:ext>
            </a:extLst>
          </p:cNvPr>
          <p:cNvSpPr>
            <a:spLocks noGrp="1"/>
          </p:cNvSpPr>
          <p:nvPr>
            <p:ph type="dt" sz="half" idx="10"/>
          </p:nvPr>
        </p:nvSpPr>
        <p:spPr/>
        <p:txBody>
          <a:bodyPr/>
          <a:lstStyle/>
          <a:p>
            <a:fld id="{6700A58B-DD98-43D0-B791-721480A02982}" type="datetime1">
              <a:rPr lang="en-US" smtClean="0"/>
              <a:t>11/14/22</a:t>
            </a:fld>
            <a:endParaRPr lang="en-US"/>
          </a:p>
        </p:txBody>
      </p:sp>
      <p:sp>
        <p:nvSpPr>
          <p:cNvPr id="3" name="Title 2">
            <a:extLst>
              <a:ext uri="{FF2B5EF4-FFF2-40B4-BE49-F238E27FC236}">
                <a16:creationId xmlns:a16="http://schemas.microsoft.com/office/drawing/2014/main" id="{9FAAE4AE-6303-47F1-A81C-1B534E662733}"/>
              </a:ext>
            </a:extLst>
          </p:cNvPr>
          <p:cNvSpPr>
            <a:spLocks noGrp="1"/>
          </p:cNvSpPr>
          <p:nvPr>
            <p:ph type="title"/>
          </p:nvPr>
        </p:nvSpPr>
        <p:spPr/>
        <p:txBody>
          <a:bodyPr/>
          <a:lstStyle/>
          <a:p>
            <a:r>
              <a:rPr lang="en-US" dirty="0">
                <a:solidFill>
                  <a:schemeClr val="accent1"/>
                </a:solidFill>
              </a:rPr>
              <a:t>Audience</a:t>
            </a:r>
            <a:r>
              <a:rPr lang="en-US" dirty="0"/>
              <a:t> affects language</a:t>
            </a:r>
          </a:p>
        </p:txBody>
      </p:sp>
      <p:sp>
        <p:nvSpPr>
          <p:cNvPr id="4" name="Slide Number Placeholder 3">
            <a:extLst>
              <a:ext uri="{FF2B5EF4-FFF2-40B4-BE49-F238E27FC236}">
                <a16:creationId xmlns:a16="http://schemas.microsoft.com/office/drawing/2014/main" id="{CC803535-2EC7-4A17-BF87-B2D98521F66B}"/>
              </a:ext>
            </a:extLst>
          </p:cNvPr>
          <p:cNvSpPr>
            <a:spLocks noGrp="1"/>
          </p:cNvSpPr>
          <p:nvPr>
            <p:ph type="sldNum" sz="quarter" idx="12"/>
          </p:nvPr>
        </p:nvSpPr>
        <p:spPr/>
        <p:txBody>
          <a:bodyPr/>
          <a:lstStyle/>
          <a:p>
            <a:fld id="{37290FF7-652B-4475-AEAB-8B1A5D23AE09}" type="slidenum">
              <a:rPr lang="en-US" smtClean="0"/>
              <a:t>18</a:t>
            </a:fld>
            <a:endParaRPr lang="en-US"/>
          </a:p>
        </p:txBody>
      </p:sp>
      <p:sp>
        <p:nvSpPr>
          <p:cNvPr id="5" name="Footer Placeholder 4">
            <a:extLst>
              <a:ext uri="{FF2B5EF4-FFF2-40B4-BE49-F238E27FC236}">
                <a16:creationId xmlns:a16="http://schemas.microsoft.com/office/drawing/2014/main" id="{001C350C-BFAC-4ED0-9705-CB3AE1EC2261}"/>
              </a:ext>
            </a:extLst>
          </p:cNvPr>
          <p:cNvSpPr>
            <a:spLocks noGrp="1"/>
          </p:cNvSpPr>
          <p:nvPr>
            <p:ph type="ftr" sz="quarter" idx="3"/>
          </p:nvPr>
        </p:nvSpPr>
        <p:spPr/>
        <p:txBody>
          <a:bodyPr/>
          <a:lstStyle/>
          <a:p>
            <a:r>
              <a:rPr lang="en-US" dirty="0"/>
              <a:t>Kwartler CSCI -96</a:t>
            </a:r>
          </a:p>
        </p:txBody>
      </p:sp>
      <p:sp>
        <p:nvSpPr>
          <p:cNvPr id="6" name="Rectangle 5">
            <a:extLst>
              <a:ext uri="{FF2B5EF4-FFF2-40B4-BE49-F238E27FC236}">
                <a16:creationId xmlns:a16="http://schemas.microsoft.com/office/drawing/2014/main" id="{256410CF-D663-4D5F-AE12-1A19368D3724}"/>
              </a:ext>
            </a:extLst>
          </p:cNvPr>
          <p:cNvSpPr/>
          <p:nvPr/>
        </p:nvSpPr>
        <p:spPr>
          <a:xfrm>
            <a:off x="177257" y="5832601"/>
            <a:ext cx="8866982" cy="2438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And we all context switch based on who were are speaking too.</a:t>
            </a:r>
          </a:p>
        </p:txBody>
      </p:sp>
      <p:pic>
        <p:nvPicPr>
          <p:cNvPr id="7" name="Picture 4" descr="Image result for speaking to parent">
            <a:extLst>
              <a:ext uri="{FF2B5EF4-FFF2-40B4-BE49-F238E27FC236}">
                <a16:creationId xmlns:a16="http://schemas.microsoft.com/office/drawing/2014/main" id="{67B464C1-7B4D-42D5-883E-2183F28E88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257" y="2478112"/>
            <a:ext cx="2279605" cy="12816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4A637C3-FAB9-48C0-ABEB-56B8DE682192}"/>
              </a:ext>
            </a:extLst>
          </p:cNvPr>
          <p:cNvPicPr>
            <a:picLocks noChangeAspect="1"/>
          </p:cNvPicPr>
          <p:nvPr/>
        </p:nvPicPr>
        <p:blipFill>
          <a:blip r:embed="rId3"/>
          <a:stretch>
            <a:fillRect/>
          </a:stretch>
        </p:blipFill>
        <p:spPr>
          <a:xfrm>
            <a:off x="4711266" y="2478111"/>
            <a:ext cx="1766921" cy="1270595"/>
          </a:xfrm>
          <a:prstGeom prst="rect">
            <a:avLst/>
          </a:prstGeom>
        </p:spPr>
      </p:pic>
      <p:pic>
        <p:nvPicPr>
          <p:cNvPr id="9" name="Picture 8" descr="Image result for speaking to old parent">
            <a:extLst>
              <a:ext uri="{FF2B5EF4-FFF2-40B4-BE49-F238E27FC236}">
                <a16:creationId xmlns:a16="http://schemas.microsoft.com/office/drawing/2014/main" id="{E07500E2-706B-436E-95FA-FC82A29CD50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41671" y="2460101"/>
            <a:ext cx="1949483" cy="129965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Image result for speaking to old parent">
            <a:extLst>
              <a:ext uri="{FF2B5EF4-FFF2-40B4-BE49-F238E27FC236}">
                <a16:creationId xmlns:a16="http://schemas.microsoft.com/office/drawing/2014/main" id="{3E2389F4-E5AC-454B-A935-770BDDF8CE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0347" y="2478111"/>
            <a:ext cx="1727434" cy="1281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224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nvPr>
        </p:nvGraphicFramePr>
        <p:xfrm>
          <a:off x="614363" y="1111250"/>
          <a:ext cx="7915275" cy="3708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1800" b="0" strike="noStrike" dirty="0">
                          <a:solidFill>
                            <a:schemeClr val="bg1"/>
                          </a:solidFill>
                          <a:latin typeface="+mn-lt"/>
                        </a:rPr>
                        <a:t>Start</a:t>
                      </a:r>
                    </a:p>
                  </a:txBody>
                  <a:tcPr/>
                </a:tc>
                <a:tc>
                  <a:txBody>
                    <a:bodyPr/>
                    <a:lstStyle/>
                    <a:p>
                      <a:pPr algn="ctr"/>
                      <a:r>
                        <a:rPr lang="en-US" sz="1800" b="0" strike="noStrike" dirty="0">
                          <a:solidFill>
                            <a:schemeClr val="bg1"/>
                          </a:solidFill>
                          <a:latin typeface="+mn-lt"/>
                        </a:rPr>
                        <a:t>End</a:t>
                      </a:r>
                    </a:p>
                  </a:txBody>
                  <a:tcPr/>
                </a:tc>
                <a:tc>
                  <a:txBody>
                    <a:bodyPr/>
                    <a:lstStyle/>
                    <a:p>
                      <a:r>
                        <a:rPr lang="en-US" sz="1800" b="0" strike="noStrike" dirty="0">
                          <a:solidFill>
                            <a:schemeClr val="bg1"/>
                          </a:solidFill>
                          <a:latin typeface="+mn-lt"/>
                        </a:rPr>
                        <a:t>Item</a:t>
                      </a:r>
                    </a:p>
                  </a:txBody>
                  <a:tcPr/>
                </a:tc>
                <a:extLst>
                  <a:ext uri="{0D108BD9-81ED-4DB2-BD59-A6C34878D82A}">
                    <a16:rowId xmlns:a16="http://schemas.microsoft.com/office/drawing/2014/main" val="10000"/>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dirty="0">
                          <a:latin typeface="+mn-lt"/>
                        </a:rPr>
                        <a:t>What is Text Mining (TM)?</a:t>
                      </a:r>
                    </a:p>
                  </a:txBody>
                  <a:tcPr/>
                </a:tc>
                <a:extLst>
                  <a:ext uri="{0D108BD9-81ED-4DB2-BD59-A6C34878D82A}">
                    <a16:rowId xmlns:a16="http://schemas.microsoft.com/office/drawing/2014/main" val="1000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Keyword Scanning</a:t>
                      </a:r>
                    </a:p>
                  </a:txBody>
                  <a:tcPr/>
                </a:tc>
                <a:extLst>
                  <a:ext uri="{0D108BD9-81ED-4DB2-BD59-A6C34878D82A}">
                    <a16:rowId xmlns:a16="http://schemas.microsoft.com/office/drawing/2014/main" val="1000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Preparation DTM/TDM</a:t>
                      </a:r>
                    </a:p>
                  </a:txBody>
                  <a:tcPr/>
                </a:tc>
                <a:extLst>
                  <a:ext uri="{0D108BD9-81ED-4DB2-BD59-A6C34878D82A}">
                    <a16:rowId xmlns:a16="http://schemas.microsoft.com/office/drawing/2014/main" val="100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Associations &amp; Dendrograms (Clustering)</a:t>
                      </a:r>
                    </a:p>
                  </a:txBody>
                  <a:tcPr/>
                </a:tc>
                <a:extLst>
                  <a:ext uri="{0D108BD9-81ED-4DB2-BD59-A6C34878D82A}">
                    <a16:rowId xmlns:a16="http://schemas.microsoft.com/office/drawing/2014/main" val="385307094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Simple </a:t>
                      </a:r>
                      <a:r>
                        <a:rPr lang="en-US" sz="1800" b="0" strike="noStrike" kern="1200" dirty="0" err="1">
                          <a:solidFill>
                            <a:schemeClr val="tx1"/>
                          </a:solidFill>
                          <a:latin typeface="+mn-lt"/>
                          <a:ea typeface="+mn-ea"/>
                          <a:cs typeface="+mn-cs"/>
                        </a:rPr>
                        <a:t>Wordcloud</a:t>
                      </a:r>
                      <a:endParaRPr lang="en-US" sz="1800" b="0" strike="noStrike" kern="1200" dirty="0">
                        <a:solidFill>
                          <a:schemeClr val="tx1"/>
                        </a:solidFill>
                        <a:latin typeface="+mn-lt"/>
                        <a:ea typeface="+mn-ea"/>
                        <a:cs typeface="+mn-cs"/>
                      </a:endParaRPr>
                    </a:p>
                  </a:txBody>
                  <a:tcPr/>
                </a:tc>
                <a:extLst>
                  <a:ext uri="{0D108BD9-81ED-4DB2-BD59-A6C34878D82A}">
                    <a16:rowId xmlns:a16="http://schemas.microsoft.com/office/drawing/2014/main" val="3086568558"/>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dirty="0">
                          <a:solidFill>
                            <a:schemeClr val="tx1"/>
                          </a:solidFill>
                          <a:latin typeface="+mn-lt"/>
                        </a:rPr>
                        <a:t>Comparison </a:t>
                      </a:r>
                      <a:r>
                        <a:rPr lang="en-US" sz="1800" b="0" strike="noStrike" dirty="0" err="1">
                          <a:solidFill>
                            <a:schemeClr val="tx1"/>
                          </a:solidFill>
                          <a:latin typeface="+mn-lt"/>
                        </a:rPr>
                        <a:t>Wordcloud</a:t>
                      </a:r>
                      <a:endParaRPr lang="en-US" sz="1800" b="0" strike="noStrike" dirty="0">
                        <a:solidFill>
                          <a:schemeClr val="tx1"/>
                        </a:solidFill>
                        <a:latin typeface="+mn-lt"/>
                      </a:endParaRPr>
                    </a:p>
                  </a:txBody>
                  <a:tcPr/>
                </a:tc>
                <a:extLst>
                  <a:ext uri="{0D108BD9-81ED-4DB2-BD59-A6C34878D82A}">
                    <a16:rowId xmlns:a16="http://schemas.microsoft.com/office/drawing/2014/main" val="173947688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kern="1200" dirty="0">
                          <a:solidFill>
                            <a:schemeClr val="tx1"/>
                          </a:solidFill>
                          <a:latin typeface="+mn-lt"/>
                          <a:ea typeface="+mn-ea"/>
                          <a:cs typeface="+mn-cs"/>
                        </a:rPr>
                        <a:t>Polarity/Sentiment</a:t>
                      </a:r>
                    </a:p>
                  </a:txBody>
                  <a:tcPr/>
                </a:tc>
                <a:extLst>
                  <a:ext uri="{0D108BD9-81ED-4DB2-BD59-A6C34878D82A}">
                    <a16:rowId xmlns:a16="http://schemas.microsoft.com/office/drawing/2014/main" val="4176223156"/>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3757889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11/14/22</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19</a:t>
            </a:fld>
            <a:endParaRPr lang="en-US"/>
          </a:p>
        </p:txBody>
      </p:sp>
      <p:sp>
        <p:nvSpPr>
          <p:cNvPr id="8" name="TextBox 7"/>
          <p:cNvSpPr txBox="1"/>
          <p:nvPr/>
        </p:nvSpPr>
        <p:spPr>
          <a:xfrm>
            <a:off x="624840" y="5118735"/>
            <a:ext cx="3891835" cy="923330"/>
          </a:xfrm>
          <a:prstGeom prst="rect">
            <a:avLst/>
          </a:prstGeom>
          <a:noFill/>
        </p:spPr>
        <p:txBody>
          <a:bodyPr wrap="none" rtlCol="0">
            <a:spAutoFit/>
          </a:bodyPr>
          <a:lstStyle/>
          <a:p>
            <a:r>
              <a:rPr lang="en-US" sz="1800" b="1" u="sng" dirty="0">
                <a:latin typeface="+mj-lt"/>
                <a:ea typeface="Arial Unicode MS" panose="020B0604020202020204" pitchFamily="34" charset="-128"/>
                <a:cs typeface="Arial Unicode MS" panose="020B0604020202020204" pitchFamily="34" charset="-128"/>
              </a:rPr>
              <a:t>Goals:</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Learn the basics of text mining</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Apply methods to real ( &amp; messy) data </a:t>
            </a:r>
          </a:p>
        </p:txBody>
      </p:sp>
      <p:sp>
        <p:nvSpPr>
          <p:cNvPr id="9" name="Footer Placeholder 5">
            <a:extLst>
              <a:ext uri="{FF2B5EF4-FFF2-40B4-BE49-F238E27FC236}">
                <a16:creationId xmlns:a16="http://schemas.microsoft.com/office/drawing/2014/main" id="{1C4B0110-9E5B-4DE1-A594-ED304C1A5149}"/>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36824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23C706-9DC2-4405-B038-604B9CF1070E}"/>
              </a:ext>
            </a:extLst>
          </p:cNvPr>
          <p:cNvSpPr>
            <a:spLocks noGrp="1"/>
          </p:cNvSpPr>
          <p:nvPr>
            <p:ph type="dt" sz="half" idx="10"/>
          </p:nvPr>
        </p:nvSpPr>
        <p:spPr/>
        <p:txBody>
          <a:bodyPr/>
          <a:lstStyle/>
          <a:p>
            <a:fld id="{6700A58B-DD98-43D0-B791-721480A02982}" type="datetime1">
              <a:rPr lang="en-US" smtClean="0"/>
              <a:t>11/14/22</a:t>
            </a:fld>
            <a:endParaRPr lang="en-US"/>
          </a:p>
        </p:txBody>
      </p:sp>
      <p:sp>
        <p:nvSpPr>
          <p:cNvPr id="3" name="Title 2">
            <a:extLst>
              <a:ext uri="{FF2B5EF4-FFF2-40B4-BE49-F238E27FC236}">
                <a16:creationId xmlns:a16="http://schemas.microsoft.com/office/drawing/2014/main" id="{9068D65D-29D0-454A-9866-32F9C17E75F5}"/>
              </a:ext>
            </a:extLst>
          </p:cNvPr>
          <p:cNvSpPr>
            <a:spLocks noGrp="1"/>
          </p:cNvSpPr>
          <p:nvPr>
            <p:ph type="title"/>
          </p:nvPr>
        </p:nvSpPr>
        <p:spPr/>
        <p:txBody>
          <a:bodyPr/>
          <a:lstStyle/>
          <a:p>
            <a:r>
              <a:rPr lang="en-US" dirty="0"/>
              <a:t>Mo’ Packages Mo’ Problems</a:t>
            </a:r>
          </a:p>
        </p:txBody>
      </p:sp>
      <p:sp>
        <p:nvSpPr>
          <p:cNvPr id="4" name="Slide Number Placeholder 3">
            <a:extLst>
              <a:ext uri="{FF2B5EF4-FFF2-40B4-BE49-F238E27FC236}">
                <a16:creationId xmlns:a16="http://schemas.microsoft.com/office/drawing/2014/main" id="{9CAE311E-E01E-4095-AED6-51645E2C3A33}"/>
              </a:ext>
            </a:extLst>
          </p:cNvPr>
          <p:cNvSpPr>
            <a:spLocks noGrp="1"/>
          </p:cNvSpPr>
          <p:nvPr>
            <p:ph type="sldNum" sz="quarter" idx="12"/>
          </p:nvPr>
        </p:nvSpPr>
        <p:spPr/>
        <p:txBody>
          <a:bodyPr/>
          <a:lstStyle/>
          <a:p>
            <a:fld id="{37290FF7-652B-4475-AEAB-8B1A5D23AE09}" type="slidenum">
              <a:rPr lang="en-US" smtClean="0"/>
              <a:t>2</a:t>
            </a:fld>
            <a:endParaRPr lang="en-US"/>
          </a:p>
        </p:txBody>
      </p:sp>
      <p:sp>
        <p:nvSpPr>
          <p:cNvPr id="6" name="TextBox 5">
            <a:extLst>
              <a:ext uri="{FF2B5EF4-FFF2-40B4-BE49-F238E27FC236}">
                <a16:creationId xmlns:a16="http://schemas.microsoft.com/office/drawing/2014/main" id="{EB94CC82-0F6D-4432-9EE6-C322FDFAC2B7}"/>
              </a:ext>
            </a:extLst>
          </p:cNvPr>
          <p:cNvSpPr txBox="1"/>
          <p:nvPr/>
        </p:nvSpPr>
        <p:spPr>
          <a:xfrm>
            <a:off x="304804" y="2038293"/>
            <a:ext cx="3570208" cy="400110"/>
          </a:xfrm>
          <a:prstGeom prst="rect">
            <a:avLst/>
          </a:prstGeom>
          <a:solidFill>
            <a:schemeClr val="accent2"/>
          </a:solidFill>
        </p:spPr>
        <p:txBody>
          <a:bodyPr wrap="none" rtlCol="0">
            <a:spAutoFit/>
          </a:bodyPr>
          <a:lstStyle/>
          <a:p>
            <a:r>
              <a:rPr lang="en-US" sz="2000" dirty="0" err="1">
                <a:latin typeface="Consolas" panose="020B0609020204030204" pitchFamily="49" charset="0"/>
              </a:rPr>
              <a:t>install.packages</a:t>
            </a:r>
            <a:r>
              <a:rPr lang="en-US" sz="2000" dirty="0">
                <a:latin typeface="Consolas" panose="020B0609020204030204" pitchFamily="49" charset="0"/>
              </a:rPr>
              <a:t>(“</a:t>
            </a:r>
            <a:r>
              <a:rPr lang="en-US" sz="2000" dirty="0" err="1">
                <a:latin typeface="Consolas" panose="020B0609020204030204" pitchFamily="49" charset="0"/>
              </a:rPr>
              <a:t>qdap</a:t>
            </a:r>
            <a:r>
              <a:rPr lang="en-US" sz="2000" dirty="0">
                <a:latin typeface="Consolas" panose="020B0609020204030204" pitchFamily="49" charset="0"/>
              </a:rPr>
              <a:t>”)</a:t>
            </a:r>
          </a:p>
        </p:txBody>
      </p:sp>
      <p:sp>
        <p:nvSpPr>
          <p:cNvPr id="7" name="Footer Placeholder 5">
            <a:extLst>
              <a:ext uri="{FF2B5EF4-FFF2-40B4-BE49-F238E27FC236}">
                <a16:creationId xmlns:a16="http://schemas.microsoft.com/office/drawing/2014/main" id="{AEC28B32-EB27-429B-BB34-0AE0B5E26B49}"/>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8" name="TextBox 7">
            <a:extLst>
              <a:ext uri="{FF2B5EF4-FFF2-40B4-BE49-F238E27FC236}">
                <a16:creationId xmlns:a16="http://schemas.microsoft.com/office/drawing/2014/main" id="{9C96309C-F9F7-449D-A274-75B4F7585B08}"/>
              </a:ext>
            </a:extLst>
          </p:cNvPr>
          <p:cNvSpPr txBox="1"/>
          <p:nvPr/>
        </p:nvSpPr>
        <p:spPr>
          <a:xfrm>
            <a:off x="304805" y="2438403"/>
            <a:ext cx="3570208" cy="646331"/>
          </a:xfrm>
          <a:prstGeom prst="rect">
            <a:avLst/>
          </a:prstGeom>
          <a:noFill/>
        </p:spPr>
        <p:txBody>
          <a:bodyPr wrap="square" rtlCol="0">
            <a:spAutoFit/>
          </a:bodyPr>
          <a:lstStyle/>
          <a:p>
            <a:r>
              <a:rPr lang="en-US" dirty="0"/>
              <a:t>QDAP requires JAVA…so if you don’t have Java it won’t install.</a:t>
            </a:r>
          </a:p>
        </p:txBody>
      </p:sp>
      <p:sp>
        <p:nvSpPr>
          <p:cNvPr id="9" name="TextBox 8">
            <a:extLst>
              <a:ext uri="{FF2B5EF4-FFF2-40B4-BE49-F238E27FC236}">
                <a16:creationId xmlns:a16="http://schemas.microsoft.com/office/drawing/2014/main" id="{1DBE22E4-1799-40B7-9788-C8D999FDF549}"/>
              </a:ext>
            </a:extLst>
          </p:cNvPr>
          <p:cNvSpPr txBox="1"/>
          <p:nvPr/>
        </p:nvSpPr>
        <p:spPr>
          <a:xfrm>
            <a:off x="304804" y="4784182"/>
            <a:ext cx="4134465" cy="923330"/>
          </a:xfrm>
          <a:prstGeom prst="rect">
            <a:avLst/>
          </a:prstGeom>
          <a:noFill/>
        </p:spPr>
        <p:txBody>
          <a:bodyPr wrap="square" rtlCol="0">
            <a:spAutoFit/>
          </a:bodyPr>
          <a:lstStyle/>
          <a:p>
            <a:r>
              <a:rPr lang="en-US" dirty="0" err="1"/>
              <a:t>Tidytext</a:t>
            </a:r>
            <a:r>
              <a:rPr lang="en-US" dirty="0"/>
              <a:t> is a “</a:t>
            </a:r>
            <a:r>
              <a:rPr lang="en-US" dirty="0" err="1"/>
              <a:t>tidyverse</a:t>
            </a:r>
            <a:r>
              <a:rPr lang="en-US" dirty="0"/>
              <a:t>” package, works in </a:t>
            </a:r>
            <a:r>
              <a:rPr lang="en-US" dirty="0" err="1"/>
              <a:t>tibbles</a:t>
            </a:r>
            <a:r>
              <a:rPr lang="en-US" dirty="0"/>
              <a:t> and with “%&gt;%” so it’s a bit complicated.</a:t>
            </a:r>
          </a:p>
        </p:txBody>
      </p:sp>
      <p:sp>
        <p:nvSpPr>
          <p:cNvPr id="10" name="TextBox 9">
            <a:extLst>
              <a:ext uri="{FF2B5EF4-FFF2-40B4-BE49-F238E27FC236}">
                <a16:creationId xmlns:a16="http://schemas.microsoft.com/office/drawing/2014/main" id="{A3C115AA-7BFE-4A44-BD88-51D81201FE1C}"/>
              </a:ext>
            </a:extLst>
          </p:cNvPr>
          <p:cNvSpPr txBox="1"/>
          <p:nvPr/>
        </p:nvSpPr>
        <p:spPr>
          <a:xfrm>
            <a:off x="304804" y="4384072"/>
            <a:ext cx="4134465" cy="400110"/>
          </a:xfrm>
          <a:prstGeom prst="rect">
            <a:avLst/>
          </a:prstGeom>
          <a:solidFill>
            <a:schemeClr val="accent2"/>
          </a:solidFill>
        </p:spPr>
        <p:txBody>
          <a:bodyPr wrap="none" rtlCol="0">
            <a:spAutoFit/>
          </a:bodyPr>
          <a:lstStyle/>
          <a:p>
            <a:r>
              <a:rPr lang="en-US" sz="2000" dirty="0" err="1">
                <a:latin typeface="Consolas" panose="020B0609020204030204" pitchFamily="49" charset="0"/>
              </a:rPr>
              <a:t>install.packages</a:t>
            </a:r>
            <a:r>
              <a:rPr lang="en-US" sz="2000" dirty="0">
                <a:latin typeface="Consolas" panose="020B0609020204030204" pitchFamily="49" charset="0"/>
              </a:rPr>
              <a:t>(“</a:t>
            </a:r>
            <a:r>
              <a:rPr lang="en-US" sz="2000" dirty="0" err="1">
                <a:latin typeface="Consolas" panose="020B0609020204030204" pitchFamily="49" charset="0"/>
              </a:rPr>
              <a:t>tidytext</a:t>
            </a:r>
            <a:r>
              <a:rPr lang="en-US" sz="2000" dirty="0">
                <a:latin typeface="Consolas" panose="020B0609020204030204" pitchFamily="49" charset="0"/>
              </a:rPr>
              <a:t>”)</a:t>
            </a:r>
          </a:p>
        </p:txBody>
      </p:sp>
      <p:pic>
        <p:nvPicPr>
          <p:cNvPr id="1026" name="Picture 2" descr="Image result for installation problem meme java">
            <a:extLst>
              <a:ext uri="{FF2B5EF4-FFF2-40B4-BE49-F238E27FC236}">
                <a16:creationId xmlns:a16="http://schemas.microsoft.com/office/drawing/2014/main" id="{298EE642-0DA7-4DE1-940C-D40331EAC7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9840" y="1862960"/>
            <a:ext cx="3333470" cy="2521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6752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1"/>
          <p:cNvSpPr>
            <a:spLocks noGrp="1"/>
          </p:cNvSpPr>
          <p:nvPr>
            <p:ph type="dt" sz="half" idx="10"/>
          </p:nvPr>
        </p:nvSpPr>
        <p:spPr>
          <a:xfrm>
            <a:off x="628650" y="6327775"/>
            <a:ext cx="2057400" cy="365125"/>
          </a:xfrm>
        </p:spPr>
        <p:txBody>
          <a:bodyPr/>
          <a:lstStyle/>
          <a:p>
            <a:fld id="{6700A58B-DD98-43D0-B791-721480A02982}" type="datetime1">
              <a:rPr lang="en-US" smtClean="0"/>
              <a:t>11/14/22</a:t>
            </a:fld>
            <a:endParaRPr lang="en-US"/>
          </a:p>
        </p:txBody>
      </p:sp>
      <p:sp>
        <p:nvSpPr>
          <p:cNvPr id="9" name="Slide Number Placeholder 3"/>
          <p:cNvSpPr>
            <a:spLocks noGrp="1"/>
          </p:cNvSpPr>
          <p:nvPr>
            <p:ph type="sldNum" sz="quarter" idx="12"/>
          </p:nvPr>
        </p:nvSpPr>
        <p:spPr>
          <a:xfrm>
            <a:off x="6457950" y="6356351"/>
            <a:ext cx="857250" cy="365125"/>
          </a:xfrm>
        </p:spPr>
        <p:txBody>
          <a:bodyPr/>
          <a:lstStyle/>
          <a:p>
            <a:r>
              <a:rPr lang="en-US" dirty="0"/>
              <a:t>14</a:t>
            </a:r>
          </a:p>
        </p:txBody>
      </p:sp>
      <p:sp>
        <p:nvSpPr>
          <p:cNvPr id="14" name="Footer Placeholder 5">
            <a:extLst>
              <a:ext uri="{FF2B5EF4-FFF2-40B4-BE49-F238E27FC236}">
                <a16:creationId xmlns:a16="http://schemas.microsoft.com/office/drawing/2014/main" id="{7CF42E13-F741-47C0-ABF2-930A6A838440}"/>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15" name="Title 1">
            <a:extLst>
              <a:ext uri="{FF2B5EF4-FFF2-40B4-BE49-F238E27FC236}">
                <a16:creationId xmlns:a16="http://schemas.microsoft.com/office/drawing/2014/main" id="{B0DD9A6B-56F5-F84A-918D-AB596D61E5DC}"/>
              </a:ext>
            </a:extLst>
          </p:cNvPr>
          <p:cNvSpPr>
            <a:spLocks noGrp="1"/>
          </p:cNvSpPr>
          <p:nvPr>
            <p:ph type="title"/>
          </p:nvPr>
        </p:nvSpPr>
        <p:spPr>
          <a:xfrm>
            <a:off x="0" y="365126"/>
            <a:ext cx="9144000" cy="591477"/>
          </a:xfrm>
        </p:spPr>
        <p:txBody>
          <a:bodyPr/>
          <a:lstStyle/>
          <a:p>
            <a:r>
              <a:rPr lang="en-US" dirty="0"/>
              <a:t>A safe/supportive learning environment</a:t>
            </a:r>
          </a:p>
        </p:txBody>
      </p:sp>
      <p:sp>
        <p:nvSpPr>
          <p:cNvPr id="16" name="Content Placeholder 2">
            <a:extLst>
              <a:ext uri="{FF2B5EF4-FFF2-40B4-BE49-F238E27FC236}">
                <a16:creationId xmlns:a16="http://schemas.microsoft.com/office/drawing/2014/main" id="{8BBFF8D1-D9A4-864C-96AF-1F16EC9B819D}"/>
              </a:ext>
            </a:extLst>
          </p:cNvPr>
          <p:cNvSpPr txBox="1">
            <a:spLocks/>
          </p:cNvSpPr>
          <p:nvPr/>
        </p:nvSpPr>
        <p:spPr>
          <a:xfrm>
            <a:off x="228600" y="1219200"/>
            <a:ext cx="8686800" cy="4906963"/>
          </a:xfrm>
          <a:prstGeom prst="rect">
            <a:avLst/>
          </a:prstGeom>
        </p:spPr>
        <p:txBody>
          <a:bodyPr/>
          <a:lstStyle>
            <a:lvl1pPr marL="342900" indent="-342900" algn="l" defTabSz="457200" rtl="0" eaLnBrk="1" latinLnBrk="0" hangingPunct="1">
              <a:spcBef>
                <a:spcPct val="20000"/>
              </a:spcBef>
              <a:buFont typeface="Arial"/>
              <a:buChar char="•"/>
              <a:defRPr sz="3200" b="0" i="0" kern="1200">
                <a:solidFill>
                  <a:schemeClr val="tx1"/>
                </a:solidFill>
                <a:latin typeface="Avenir Light"/>
                <a:ea typeface="+mn-ea"/>
                <a:cs typeface="Avenir Light"/>
              </a:defRPr>
            </a:lvl1pPr>
            <a:lvl2pPr marL="742950" indent="-285750" algn="l" defTabSz="457200" rtl="0" eaLnBrk="1" latinLnBrk="0" hangingPunct="1">
              <a:spcBef>
                <a:spcPct val="20000"/>
              </a:spcBef>
              <a:buFont typeface="Arial"/>
              <a:buChar char="–"/>
              <a:defRPr sz="2800" b="0" i="0" kern="1200">
                <a:solidFill>
                  <a:schemeClr val="tx1"/>
                </a:solidFill>
                <a:latin typeface="Avenir Light"/>
                <a:ea typeface="+mn-ea"/>
                <a:cs typeface="Avenir Light"/>
              </a:defRPr>
            </a:lvl2pPr>
            <a:lvl3pPr marL="1143000" indent="-228600" algn="l" defTabSz="457200" rtl="0" eaLnBrk="1" latinLnBrk="0" hangingPunct="1">
              <a:spcBef>
                <a:spcPct val="20000"/>
              </a:spcBef>
              <a:buFont typeface="Arial"/>
              <a:buChar char="•"/>
              <a:defRPr sz="2400" b="0" i="0" kern="1200">
                <a:solidFill>
                  <a:schemeClr val="tx1"/>
                </a:solidFill>
                <a:latin typeface="Avenir Light"/>
                <a:ea typeface="+mn-ea"/>
                <a:cs typeface="Avenir Light"/>
              </a:defRPr>
            </a:lvl3pPr>
            <a:lvl4pPr marL="1600200" indent="-228600" algn="l" defTabSz="457200" rtl="0" eaLnBrk="1" latinLnBrk="0" hangingPunct="1">
              <a:spcBef>
                <a:spcPct val="20000"/>
              </a:spcBef>
              <a:buFont typeface="Arial"/>
              <a:buChar char="–"/>
              <a:defRPr sz="2000" b="0" i="0" kern="1200">
                <a:solidFill>
                  <a:schemeClr val="tx1"/>
                </a:solidFill>
                <a:latin typeface="Avenir Light"/>
                <a:ea typeface="+mn-ea"/>
                <a:cs typeface="Avenir Light"/>
              </a:defRPr>
            </a:lvl4pPr>
            <a:lvl5pPr marL="2057400" indent="-228600" algn="l" defTabSz="457200" rtl="0" eaLnBrk="1" latinLnBrk="0" hangingPunct="1">
              <a:spcBef>
                <a:spcPct val="20000"/>
              </a:spcBef>
              <a:buFont typeface="Arial"/>
              <a:buChar char="»"/>
              <a:defRPr sz="2000" b="0" i="0" kern="1200">
                <a:solidFill>
                  <a:schemeClr val="tx1"/>
                </a:solidFill>
                <a:latin typeface="Avenir Light"/>
                <a:ea typeface="+mn-ea"/>
                <a:cs typeface="Avenir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solidFill>
                  <a:prstClr val="black"/>
                </a:solidFill>
                <a:latin typeface="+mj-lt"/>
                <a:cs typeface="Arial Unicode MS" panose="020B0604020202020204" pitchFamily="34" charset="-128"/>
              </a:rPr>
              <a:t>This text has never been read.  “Keyboard Courage” is rampant which may entail some less than ideal topics.</a:t>
            </a:r>
          </a:p>
          <a:p>
            <a:pPr lvl="1"/>
            <a:r>
              <a:rPr lang="en-US" sz="2000" dirty="0">
                <a:solidFill>
                  <a:prstClr val="black"/>
                </a:solidFill>
                <a:latin typeface="+mj-lt"/>
                <a:cs typeface="Arial Unicode MS" panose="020B0604020202020204" pitchFamily="34" charset="-128"/>
              </a:rPr>
              <a:t>Twitter is a realistic Natural Language Channel</a:t>
            </a:r>
          </a:p>
          <a:p>
            <a:pPr lvl="1"/>
            <a:r>
              <a:rPr lang="en-US" sz="2000" dirty="0">
                <a:solidFill>
                  <a:prstClr val="black"/>
                </a:solidFill>
                <a:latin typeface="+mj-lt"/>
                <a:cs typeface="Arial Unicode MS" panose="020B0604020202020204" pitchFamily="34" charset="-128"/>
              </a:rPr>
              <a:t>It is a great place to get topics, and messy challenging data.</a:t>
            </a:r>
          </a:p>
          <a:p>
            <a:pPr lvl="1"/>
            <a:r>
              <a:rPr lang="en-US" sz="2000" dirty="0">
                <a:solidFill>
                  <a:prstClr val="black"/>
                </a:solidFill>
                <a:latin typeface="+mj-lt"/>
                <a:cs typeface="Arial Unicode MS" panose="020B0604020202020204" pitchFamily="34" charset="-128"/>
              </a:rPr>
              <a:t>As a safe learning environment, no offense is intended, merely exposure to a real data set.  If offended, please reach out and I will get you additional data sets.</a:t>
            </a:r>
          </a:p>
          <a:p>
            <a:pPr marL="0" indent="0">
              <a:buFont typeface="Arial"/>
              <a:buNone/>
            </a:pPr>
            <a:endParaRPr lang="en-US" sz="2800" dirty="0">
              <a:solidFill>
                <a:prstClr val="black"/>
              </a:solidFill>
              <a:latin typeface="+mj-lt"/>
              <a:cs typeface="Arial Unicode MS" panose="020B0604020202020204" pitchFamily="34" charset="-128"/>
            </a:endParaRPr>
          </a:p>
        </p:txBody>
      </p:sp>
      <p:grpSp>
        <p:nvGrpSpPr>
          <p:cNvPr id="17" name="Group 16">
            <a:extLst>
              <a:ext uri="{FF2B5EF4-FFF2-40B4-BE49-F238E27FC236}">
                <a16:creationId xmlns:a16="http://schemas.microsoft.com/office/drawing/2014/main" id="{0CFDE04B-3080-5A48-8C1F-D1360AAEC3EC}"/>
              </a:ext>
            </a:extLst>
          </p:cNvPr>
          <p:cNvGrpSpPr/>
          <p:nvPr/>
        </p:nvGrpSpPr>
        <p:grpSpPr>
          <a:xfrm>
            <a:off x="2581325" y="4040577"/>
            <a:ext cx="3981350" cy="1954320"/>
            <a:chOff x="1969548" y="3881549"/>
            <a:chExt cx="3981350" cy="1954320"/>
          </a:xfrm>
        </p:grpSpPr>
        <p:pic>
          <p:nvPicPr>
            <p:cNvPr id="18" name="Picture 17">
              <a:extLst>
                <a:ext uri="{FF2B5EF4-FFF2-40B4-BE49-F238E27FC236}">
                  <a16:creationId xmlns:a16="http://schemas.microsoft.com/office/drawing/2014/main" id="{82CC7484-76FB-FA4C-BB26-5ECBCBA8A3EC}"/>
                </a:ext>
              </a:extLst>
            </p:cNvPr>
            <p:cNvPicPr>
              <a:picLocks noChangeAspect="1"/>
            </p:cNvPicPr>
            <p:nvPr/>
          </p:nvPicPr>
          <p:blipFill>
            <a:blip r:embed="rId2"/>
            <a:stretch>
              <a:fillRect/>
            </a:stretch>
          </p:blipFill>
          <p:spPr>
            <a:xfrm>
              <a:off x="1969548" y="4794863"/>
              <a:ext cx="1280448" cy="1041006"/>
            </a:xfrm>
            <a:prstGeom prst="rect">
              <a:avLst/>
            </a:prstGeom>
          </p:spPr>
        </p:pic>
        <p:sp>
          <p:nvSpPr>
            <p:cNvPr id="19" name="Oval Callout 18">
              <a:extLst>
                <a:ext uri="{FF2B5EF4-FFF2-40B4-BE49-F238E27FC236}">
                  <a16:creationId xmlns:a16="http://schemas.microsoft.com/office/drawing/2014/main" id="{9B2CE8FD-6402-B241-9EB0-E887C332EBB8}"/>
                </a:ext>
              </a:extLst>
            </p:cNvPr>
            <p:cNvSpPr/>
            <p:nvPr/>
          </p:nvSpPr>
          <p:spPr>
            <a:xfrm>
              <a:off x="3933123" y="3881549"/>
              <a:ext cx="2017775" cy="819324"/>
            </a:xfrm>
            <a:prstGeom prst="wedgeEllipseCallout">
              <a:avLst>
                <a:gd name="adj1" fmla="val -77686"/>
                <a:gd name="adj2" fmla="val 70000"/>
              </a:avLst>
            </a:prstGeom>
            <a:solidFill>
              <a:srgbClr val="BA2D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Arial Unicode MS" panose="020B0604020202020204" pitchFamily="34" charset="-128"/>
                </a:rPr>
                <a:t>#%@*!!!</a:t>
              </a:r>
            </a:p>
          </p:txBody>
        </p:sp>
      </p:grpSp>
    </p:spTree>
    <p:extLst>
      <p:ext uri="{BB962C8B-B14F-4D97-AF65-F5344CB8AC3E}">
        <p14:creationId xmlns:p14="http://schemas.microsoft.com/office/powerpoint/2010/main" val="18292929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11/14/22</a:t>
            </a:fld>
            <a:endParaRPr lang="en-US"/>
          </a:p>
        </p:txBody>
      </p:sp>
      <p:sp>
        <p:nvSpPr>
          <p:cNvPr id="3" name="Title 2"/>
          <p:cNvSpPr>
            <a:spLocks noGrp="1"/>
          </p:cNvSpPr>
          <p:nvPr>
            <p:ph type="title"/>
          </p:nvPr>
        </p:nvSpPr>
        <p:spPr/>
        <p:txBody>
          <a:bodyPr/>
          <a:lstStyle/>
          <a:p>
            <a:r>
              <a:rPr lang="en-US" sz="3600" dirty="0" err="1"/>
              <a:t>A_Keyword_Scanning_revised.R</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21</a:t>
            </a:fld>
            <a:endParaRPr lang="en-US"/>
          </a:p>
        </p:txBody>
      </p:sp>
      <p:sp>
        <p:nvSpPr>
          <p:cNvPr id="6" name="TextBox 5"/>
          <p:cNvSpPr txBox="1"/>
          <p:nvPr/>
        </p:nvSpPr>
        <p:spPr>
          <a:xfrm>
            <a:off x="4184734" y="1285610"/>
            <a:ext cx="787596" cy="369332"/>
          </a:xfrm>
          <a:prstGeom prst="rect">
            <a:avLst/>
          </a:prstGeom>
          <a:noFill/>
        </p:spPr>
        <p:txBody>
          <a:bodyPr wrap="none" rtlCol="0">
            <a:spAutoFit/>
          </a:bodyPr>
          <a:lstStyle/>
          <a:p>
            <a:pPr defTabSz="457200"/>
            <a:r>
              <a:rPr lang="en-US" sz="1800"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Setup</a:t>
            </a:r>
          </a:p>
        </p:txBody>
      </p:sp>
      <p:grpSp>
        <p:nvGrpSpPr>
          <p:cNvPr id="7" name="Group 6"/>
          <p:cNvGrpSpPr/>
          <p:nvPr/>
        </p:nvGrpSpPr>
        <p:grpSpPr>
          <a:xfrm>
            <a:off x="397126" y="1443275"/>
            <a:ext cx="8426834" cy="805489"/>
            <a:chOff x="397126" y="881880"/>
            <a:chExt cx="5855599" cy="805489"/>
          </a:xfrm>
        </p:grpSpPr>
        <p:sp>
          <p:nvSpPr>
            <p:cNvPr id="8" name="Rectangle 7"/>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grepl</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9" name="TextBox 8"/>
            <p:cNvSpPr txBox="1"/>
            <p:nvPr/>
          </p:nvSpPr>
          <p:spPr>
            <a:xfrm>
              <a:off x="397126" y="881880"/>
              <a:ext cx="5357582"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grepl</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a vector of T/F if the pattern is present at least once</a:t>
              </a:r>
            </a:p>
          </p:txBody>
        </p:sp>
      </p:grpSp>
      <p:grpSp>
        <p:nvGrpSpPr>
          <p:cNvPr id="10" name="Group 9"/>
          <p:cNvGrpSpPr/>
          <p:nvPr/>
        </p:nvGrpSpPr>
        <p:grpSpPr>
          <a:xfrm>
            <a:off x="405650" y="3005334"/>
            <a:ext cx="8418310" cy="814012"/>
            <a:chOff x="405650" y="3096057"/>
            <a:chExt cx="5847075" cy="814012"/>
          </a:xfrm>
        </p:grpSpPr>
        <p:sp>
          <p:nvSpPr>
            <p:cNvPr id="11" name="Rectangle 10"/>
            <p:cNvSpPr/>
            <p:nvPr/>
          </p:nvSpPr>
          <p:spPr>
            <a:xfrm>
              <a:off x="473842" y="3593769"/>
              <a:ext cx="5778883" cy="3163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12" name="TextBox 11"/>
            <p:cNvSpPr txBox="1"/>
            <p:nvPr/>
          </p:nvSpPr>
          <p:spPr>
            <a:xfrm>
              <a:off x="405650" y="3096057"/>
              <a:ext cx="4660250"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the position of the pattern in the document</a:t>
              </a:r>
            </a:p>
          </p:txBody>
        </p:sp>
      </p:grpSp>
      <p:sp>
        <p:nvSpPr>
          <p:cNvPr id="13" name="TextBox 12"/>
          <p:cNvSpPr txBox="1"/>
          <p:nvPr/>
        </p:nvSpPr>
        <p:spPr>
          <a:xfrm>
            <a:off x="431222" y="1164341"/>
            <a:ext cx="2749471"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Basic R Unix Commands</a:t>
            </a:r>
          </a:p>
        </p:txBody>
      </p:sp>
      <p:sp>
        <p:nvSpPr>
          <p:cNvPr id="14" name="TextBox 13"/>
          <p:cNvSpPr txBox="1"/>
          <p:nvPr/>
        </p:nvSpPr>
        <p:spPr>
          <a:xfrm>
            <a:off x="414174" y="4419586"/>
            <a:ext cx="2861818"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“library(</a:t>
            </a:r>
            <a:r>
              <a:rPr lang="en-US" sz="1800" u="sng" kern="1200" dirty="0" err="1">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stringi</a:t>
            </a:r>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 Functions</a:t>
            </a:r>
          </a:p>
        </p:txBody>
      </p:sp>
      <p:grpSp>
        <p:nvGrpSpPr>
          <p:cNvPr id="15" name="Group 14"/>
          <p:cNvGrpSpPr/>
          <p:nvPr/>
        </p:nvGrpSpPr>
        <p:grpSpPr>
          <a:xfrm>
            <a:off x="405650" y="4729257"/>
            <a:ext cx="8311630" cy="805489"/>
            <a:chOff x="405650" y="2078856"/>
            <a:chExt cx="5847075" cy="805489"/>
          </a:xfrm>
        </p:grpSpPr>
        <p:sp>
          <p:nvSpPr>
            <p:cNvPr id="16" name="Rectangle 15"/>
            <p:cNvSpPr/>
            <p:nvPr/>
          </p:nvSpPr>
          <p:spPr>
            <a:xfrm>
              <a:off x="473842" y="2546727"/>
              <a:ext cx="5778883" cy="337618"/>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stri_count</a:t>
              </a:r>
              <a:r>
                <a:rPr lang="en-US" sz="1800" kern="1200" dirty="0">
                  <a:solidFill>
                    <a:prstClr val="white"/>
                  </a:solidFill>
                  <a:latin typeface="Consolas" panose="020B0609020204030204" pitchFamily="49" charset="0"/>
                  <a:cs typeface="Consolas" panose="020B0609020204030204" pitchFamily="49" charset="0"/>
                </a:rPr>
                <a:t>(searchable object, fixed=“pattern”)</a:t>
              </a:r>
            </a:p>
          </p:txBody>
        </p:sp>
        <p:sp>
          <p:nvSpPr>
            <p:cNvPr id="17" name="TextBox 16"/>
            <p:cNvSpPr txBox="1"/>
            <p:nvPr/>
          </p:nvSpPr>
          <p:spPr>
            <a:xfrm>
              <a:off x="405650" y="2078856"/>
              <a:ext cx="4621778"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stri_count</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counts the number of patterns in a document</a:t>
              </a:r>
            </a:p>
          </p:txBody>
        </p:sp>
      </p:grpSp>
      <p:pic>
        <p:nvPicPr>
          <p:cNvPr id="18" name="Picture 17" descr="Screen Shot 2015-05-26 at 9.25.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2" y="2248764"/>
            <a:ext cx="8229600" cy="417524"/>
          </a:xfrm>
          <a:prstGeom prst="rect">
            <a:avLst/>
          </a:prstGeom>
        </p:spPr>
      </p:pic>
      <p:pic>
        <p:nvPicPr>
          <p:cNvPr id="19" name="Picture 18" descr="Screen Shot 2015-05-26 at 9.27.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42" y="3808176"/>
            <a:ext cx="3213100" cy="203200"/>
          </a:xfrm>
          <a:prstGeom prst="rect">
            <a:avLst/>
          </a:prstGeom>
        </p:spPr>
      </p:pic>
      <p:pic>
        <p:nvPicPr>
          <p:cNvPr id="20" name="Picture 19" descr="Screen Shot 2015-05-26 at 9.28.0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42" y="5638786"/>
            <a:ext cx="8229600" cy="361040"/>
          </a:xfrm>
          <a:prstGeom prst="rect">
            <a:avLst/>
          </a:prstGeom>
        </p:spPr>
      </p:pic>
      <p:sp>
        <p:nvSpPr>
          <p:cNvPr id="21" name="Footer Placeholder 5">
            <a:extLst>
              <a:ext uri="{FF2B5EF4-FFF2-40B4-BE49-F238E27FC236}">
                <a16:creationId xmlns:a16="http://schemas.microsoft.com/office/drawing/2014/main" id="{695F3418-3960-4323-9F9F-D885ACE3F692}"/>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71983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11/14/22</a:t>
            </a:fld>
            <a:endParaRPr lang="en-US"/>
          </a:p>
        </p:txBody>
      </p:sp>
      <p:sp>
        <p:nvSpPr>
          <p:cNvPr id="3" name="Title 2"/>
          <p:cNvSpPr>
            <a:spLocks noGrp="1"/>
          </p:cNvSpPr>
          <p:nvPr>
            <p:ph type="title"/>
          </p:nvPr>
        </p:nvSpPr>
        <p:spPr>
          <a:xfrm>
            <a:off x="628650" y="318234"/>
            <a:ext cx="7886700" cy="591477"/>
          </a:xfrm>
        </p:spPr>
        <p:txBody>
          <a:bodyPr/>
          <a:lstStyle/>
          <a:p>
            <a:r>
              <a:rPr lang="en-US" dirty="0"/>
              <a:t>Let’s Practice!</a:t>
            </a:r>
          </a:p>
        </p:txBody>
      </p:sp>
      <p:sp>
        <p:nvSpPr>
          <p:cNvPr id="4" name="Slide Number Placeholder 3"/>
          <p:cNvSpPr>
            <a:spLocks noGrp="1"/>
          </p:cNvSpPr>
          <p:nvPr>
            <p:ph type="sldNum" sz="quarter" idx="12"/>
          </p:nvPr>
        </p:nvSpPr>
        <p:spPr/>
        <p:txBody>
          <a:bodyPr/>
          <a:lstStyle/>
          <a:p>
            <a:fld id="{37290FF7-652B-4475-AEAB-8B1A5D23AE09}" type="slidenum">
              <a:rPr lang="en-US" smtClean="0"/>
              <a:t>22</a:t>
            </a:fld>
            <a:endParaRPr lang="en-US"/>
          </a:p>
        </p:txBody>
      </p:sp>
      <p:sp>
        <p:nvSpPr>
          <p:cNvPr id="6" name="Title 2">
            <a:extLst>
              <a:ext uri="{FF2B5EF4-FFF2-40B4-BE49-F238E27FC236}">
                <a16:creationId xmlns:a16="http://schemas.microsoft.com/office/drawing/2014/main" id="{3FF30F4A-146D-40DD-A88A-5E29DDD46A50}"/>
              </a:ext>
            </a:extLst>
          </p:cNvPr>
          <p:cNvSpPr txBox="1">
            <a:spLocks/>
          </p:cNvSpPr>
          <p:nvPr/>
        </p:nvSpPr>
        <p:spPr>
          <a:xfrm>
            <a:off x="628650" y="1842234"/>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Open </a:t>
            </a:r>
            <a:r>
              <a:rPr lang="en-US" dirty="0" err="1"/>
              <a:t>A_Keyword_Scanning.R</a:t>
            </a:r>
            <a:endParaRPr lang="en-US" dirty="0"/>
          </a:p>
        </p:txBody>
      </p:sp>
      <p:sp>
        <p:nvSpPr>
          <p:cNvPr id="7" name="Footer Placeholder 5">
            <a:extLst>
              <a:ext uri="{FF2B5EF4-FFF2-40B4-BE49-F238E27FC236}">
                <a16:creationId xmlns:a16="http://schemas.microsoft.com/office/drawing/2014/main" id="{6949CF44-33B9-4197-A954-AA48AD0D1CA2}"/>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604151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11/14/22</a:t>
            </a:fld>
            <a:endParaRPr lang="en-US"/>
          </a:p>
        </p:txBody>
      </p:sp>
      <p:sp>
        <p:nvSpPr>
          <p:cNvPr id="3" name="Title 2"/>
          <p:cNvSpPr>
            <a:spLocks noGrp="1"/>
          </p:cNvSpPr>
          <p:nvPr>
            <p:ph type="title"/>
          </p:nvPr>
        </p:nvSpPr>
        <p:spPr/>
        <p:txBody>
          <a:bodyPr/>
          <a:lstStyle/>
          <a:p>
            <a:r>
              <a:rPr lang="en-US" dirty="0"/>
              <a:t>Remember This?</a:t>
            </a:r>
          </a:p>
        </p:txBody>
      </p:sp>
      <p:sp>
        <p:nvSpPr>
          <p:cNvPr id="4" name="Slide Number Placeholder 3"/>
          <p:cNvSpPr>
            <a:spLocks noGrp="1"/>
          </p:cNvSpPr>
          <p:nvPr>
            <p:ph type="sldNum" sz="quarter" idx="12"/>
          </p:nvPr>
        </p:nvSpPr>
        <p:spPr/>
        <p:txBody>
          <a:bodyPr/>
          <a:lstStyle/>
          <a:p>
            <a:fld id="{37290FF7-652B-4475-AEAB-8B1A5D23AE09}" type="slidenum">
              <a:rPr lang="en-US" smtClean="0"/>
              <a:t>23</a:t>
            </a:fld>
            <a:endParaRPr lang="en-US"/>
          </a:p>
        </p:txBody>
      </p:sp>
      <p:pic>
        <p:nvPicPr>
          <p:cNvPr id="6" name="Picture 5"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2266475" y="1025394"/>
            <a:ext cx="4111773" cy="5235760"/>
          </a:xfrm>
          <a:prstGeom prst="rect">
            <a:avLst/>
          </a:prstGeom>
        </p:spPr>
      </p:pic>
      <p:pic>
        <p:nvPicPr>
          <p:cNvPr id="7" name="Picture 6"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r="83302"/>
          <a:stretch/>
        </p:blipFill>
        <p:spPr>
          <a:xfrm>
            <a:off x="6019620" y="907300"/>
            <a:ext cx="815619" cy="5235760"/>
          </a:xfrm>
          <a:prstGeom prst="rect">
            <a:avLst/>
          </a:prstGeom>
        </p:spPr>
      </p:pic>
      <p:sp>
        <p:nvSpPr>
          <p:cNvPr id="8" name="Footer Placeholder 5">
            <a:extLst>
              <a:ext uri="{FF2B5EF4-FFF2-40B4-BE49-F238E27FC236}">
                <a16:creationId xmlns:a16="http://schemas.microsoft.com/office/drawing/2014/main" id="{AAE624F4-3542-452F-9780-DCF4116ECC4E}"/>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909791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11/14/22</a:t>
            </a:fld>
            <a:endParaRPr lang="en-US"/>
          </a:p>
        </p:txBody>
      </p:sp>
      <p:sp>
        <p:nvSpPr>
          <p:cNvPr id="3" name="Title 2"/>
          <p:cNvSpPr>
            <a:spLocks noGrp="1"/>
          </p:cNvSpPr>
          <p:nvPr>
            <p:ph type="title"/>
          </p:nvPr>
        </p:nvSpPr>
        <p:spPr/>
        <p:txBody>
          <a:bodyPr/>
          <a:lstStyle/>
          <a:p>
            <a:r>
              <a:rPr lang="en-US" dirty="0"/>
              <a:t>R for Cleaning Steps</a:t>
            </a:r>
          </a:p>
        </p:txBody>
      </p:sp>
      <p:sp>
        <p:nvSpPr>
          <p:cNvPr id="4" name="Slide Number Placeholder 3"/>
          <p:cNvSpPr>
            <a:spLocks noGrp="1"/>
          </p:cNvSpPr>
          <p:nvPr>
            <p:ph type="sldNum" sz="quarter" idx="12"/>
          </p:nvPr>
        </p:nvSpPr>
        <p:spPr/>
        <p:txBody>
          <a:bodyPr/>
          <a:lstStyle/>
          <a:p>
            <a:fld id="{37290FF7-652B-4475-AEAB-8B1A5D23AE09}" type="slidenum">
              <a:rPr lang="en-US" smtClean="0"/>
              <a:t>24</a:t>
            </a:fld>
            <a:endParaRPr lang="en-US"/>
          </a:p>
        </p:txBody>
      </p:sp>
      <p:sp>
        <p:nvSpPr>
          <p:cNvPr id="8" name="TextBox 7"/>
          <p:cNvSpPr txBox="1"/>
          <p:nvPr/>
        </p:nvSpPr>
        <p:spPr>
          <a:xfrm>
            <a:off x="2943038" y="3989900"/>
            <a:ext cx="506870"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articles</a:t>
            </a:r>
          </a:p>
        </p:txBody>
      </p:sp>
      <p:sp>
        <p:nvSpPr>
          <p:cNvPr id="9" name="TextBox 8"/>
          <p:cNvSpPr txBox="1"/>
          <p:nvPr/>
        </p:nvSpPr>
        <p:spPr>
          <a:xfrm>
            <a:off x="1301053" y="3765264"/>
            <a:ext cx="435476" cy="213597"/>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blogs</a:t>
            </a:r>
          </a:p>
        </p:txBody>
      </p:sp>
      <p:sp>
        <p:nvSpPr>
          <p:cNvPr id="10" name="TextBox 9"/>
          <p:cNvSpPr txBox="1"/>
          <p:nvPr/>
        </p:nvSpPr>
        <p:spPr>
          <a:xfrm>
            <a:off x="1733358" y="4053940"/>
            <a:ext cx="529312"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reviews</a:t>
            </a:r>
          </a:p>
        </p:txBody>
      </p:sp>
      <p:grpSp>
        <p:nvGrpSpPr>
          <p:cNvPr id="12" name="Group 11"/>
          <p:cNvGrpSpPr/>
          <p:nvPr/>
        </p:nvGrpSpPr>
        <p:grpSpPr>
          <a:xfrm>
            <a:off x="1820166" y="2812253"/>
            <a:ext cx="1493520" cy="1706896"/>
            <a:chOff x="472107" y="1985837"/>
            <a:chExt cx="1493520" cy="1706896"/>
          </a:xfrm>
        </p:grpSpPr>
        <p:sp>
          <p:nvSpPr>
            <p:cNvPr id="13" name="Chevron 12"/>
            <p:cNvSpPr/>
            <p:nvPr/>
          </p:nvSpPr>
          <p:spPr>
            <a:xfrm>
              <a:off x="47210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14" name="Chevron 13"/>
            <p:cNvSpPr/>
            <p:nvPr/>
          </p:nvSpPr>
          <p:spPr>
            <a:xfrm>
              <a:off x="107154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pic>
          <p:nvPicPr>
            <p:cNvPr id="15" name="Picture 14" descr="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706" y="2373562"/>
              <a:ext cx="1205351" cy="914400"/>
            </a:xfrm>
            <a:prstGeom prst="rect">
              <a:avLst/>
            </a:prstGeom>
          </p:spPr>
        </p:pic>
      </p:grpSp>
      <p:grpSp>
        <p:nvGrpSpPr>
          <p:cNvPr id="16" name="Group 15"/>
          <p:cNvGrpSpPr/>
          <p:nvPr/>
        </p:nvGrpSpPr>
        <p:grpSpPr>
          <a:xfrm>
            <a:off x="3396472" y="1266745"/>
            <a:ext cx="4122706" cy="1200329"/>
            <a:chOff x="3169647" y="752374"/>
            <a:chExt cx="4122706" cy="1200329"/>
          </a:xfrm>
        </p:grpSpPr>
        <p:sp>
          <p:nvSpPr>
            <p:cNvPr id="17" name="TextBox 16"/>
            <p:cNvSpPr txBox="1"/>
            <p:nvPr/>
          </p:nvSpPr>
          <p:spPr>
            <a:xfrm>
              <a:off x="3373473" y="752374"/>
              <a:ext cx="3918880" cy="1200329"/>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Tomorrow I’m going to have a nice glass of Chardonnay and wind down with a good book in the corner of the county :-)</a:t>
              </a:r>
            </a:p>
          </p:txBody>
        </p:sp>
        <p:pic>
          <p:nvPicPr>
            <p:cNvPr id="18" name="Picture 17"/>
            <p:cNvPicPr>
              <a:picLocks noChangeAspect="1"/>
            </p:cNvPicPr>
            <p:nvPr/>
          </p:nvPicPr>
          <p:blipFill>
            <a:blip r:embed="rId3"/>
            <a:stretch>
              <a:fillRect/>
            </a:stretch>
          </p:blipFill>
          <p:spPr>
            <a:xfrm>
              <a:off x="3169647" y="860461"/>
              <a:ext cx="274246" cy="222963"/>
            </a:xfrm>
            <a:prstGeom prst="rect">
              <a:avLst/>
            </a:prstGeom>
          </p:spPr>
        </p:pic>
      </p:grpSp>
      <p:grpSp>
        <p:nvGrpSpPr>
          <p:cNvPr id="19" name="Group 18"/>
          <p:cNvGrpSpPr/>
          <p:nvPr/>
        </p:nvGrpSpPr>
        <p:grpSpPr>
          <a:xfrm>
            <a:off x="3606863" y="2650812"/>
            <a:ext cx="3701924" cy="2292663"/>
            <a:chOff x="3770719" y="1952703"/>
            <a:chExt cx="2443298" cy="1515429"/>
          </a:xfrm>
        </p:grpSpPr>
        <p:sp>
          <p:nvSpPr>
            <p:cNvPr id="20" name="Down Arrow 19"/>
            <p:cNvSpPr/>
            <p:nvPr/>
          </p:nvSpPr>
          <p:spPr>
            <a:xfrm>
              <a:off x="4764720" y="1952703"/>
              <a:ext cx="415220" cy="1515429"/>
            </a:xfrm>
            <a:prstGeom prst="downArrow">
              <a:avLst/>
            </a:prstGeom>
            <a:solidFill>
              <a:srgbClr val="A6A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1" name="TextBox 20"/>
            <p:cNvSpPr txBox="1"/>
            <p:nvPr/>
          </p:nvSpPr>
          <p:spPr>
            <a:xfrm>
              <a:off x="3770719" y="2125642"/>
              <a:ext cx="2443298" cy="1169551"/>
            </a:xfrm>
            <a:prstGeom prst="rect">
              <a:avLst/>
            </a:prstGeom>
            <a:noFill/>
          </p:spPr>
          <p:txBody>
            <a:bodyPr wrap="none" rtlCol="0">
              <a:spAutoFit/>
            </a:bodyPr>
            <a:lstStyle/>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Punctuation</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extra white space</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Numbers</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Make Lower Case</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“stop” words</a:t>
              </a:r>
            </a:p>
          </p:txBody>
        </p:sp>
      </p:grpSp>
      <p:grpSp>
        <p:nvGrpSpPr>
          <p:cNvPr id="22" name="Group 21"/>
          <p:cNvGrpSpPr/>
          <p:nvPr/>
        </p:nvGrpSpPr>
        <p:grpSpPr>
          <a:xfrm>
            <a:off x="3396472" y="4989331"/>
            <a:ext cx="4122706" cy="923330"/>
            <a:chOff x="3169647" y="752374"/>
            <a:chExt cx="4122706" cy="923330"/>
          </a:xfrm>
        </p:grpSpPr>
        <p:sp>
          <p:nvSpPr>
            <p:cNvPr id="23" name="TextBox 22"/>
            <p:cNvSpPr txBox="1"/>
            <p:nvPr/>
          </p:nvSpPr>
          <p:spPr>
            <a:xfrm>
              <a:off x="3373473" y="752374"/>
              <a:ext cx="3918880" cy="923330"/>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tomorrow going nice glass chardonnay wind down good book corner county</a:t>
              </a:r>
            </a:p>
          </p:txBody>
        </p:sp>
        <p:pic>
          <p:nvPicPr>
            <p:cNvPr id="24" name="Picture 23"/>
            <p:cNvPicPr>
              <a:picLocks noChangeAspect="1"/>
            </p:cNvPicPr>
            <p:nvPr/>
          </p:nvPicPr>
          <p:blipFill>
            <a:blip r:embed="rId3"/>
            <a:stretch>
              <a:fillRect/>
            </a:stretch>
          </p:blipFill>
          <p:spPr>
            <a:xfrm>
              <a:off x="3169647" y="860461"/>
              <a:ext cx="274246" cy="222963"/>
            </a:xfrm>
            <a:prstGeom prst="rect">
              <a:avLst/>
            </a:prstGeom>
          </p:spPr>
        </p:pic>
      </p:grpSp>
      <p:sp>
        <p:nvSpPr>
          <p:cNvPr id="25" name="Footer Placeholder 5">
            <a:extLst>
              <a:ext uri="{FF2B5EF4-FFF2-40B4-BE49-F238E27FC236}">
                <a16:creationId xmlns:a16="http://schemas.microsoft.com/office/drawing/2014/main" id="{8279A3C4-4FE8-46C3-9F6D-C09A2A21BD3D}"/>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4153628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5692786"/>
            <a:ext cx="2057400" cy="365125"/>
          </a:xfrm>
        </p:spPr>
        <p:txBody>
          <a:bodyPr/>
          <a:lstStyle/>
          <a:p>
            <a:fld id="{6700A58B-DD98-43D0-B791-721480A02982}" type="datetime1">
              <a:rPr lang="en-US" smtClean="0"/>
              <a:t>11/14/22</a:t>
            </a:fld>
            <a:endParaRPr lang="en-US"/>
          </a:p>
        </p:txBody>
      </p:sp>
      <p:sp>
        <p:nvSpPr>
          <p:cNvPr id="3" name="Title 2"/>
          <p:cNvSpPr>
            <a:spLocks noGrp="1"/>
          </p:cNvSpPr>
          <p:nvPr>
            <p:ph type="title"/>
          </p:nvPr>
        </p:nvSpPr>
        <p:spPr/>
        <p:txBody>
          <a:bodyPr/>
          <a:lstStyle/>
          <a:p>
            <a:r>
              <a:rPr lang="en-US" dirty="0"/>
              <a:t>Library TM Functions</a:t>
            </a:r>
          </a:p>
        </p:txBody>
      </p:sp>
      <p:sp>
        <p:nvSpPr>
          <p:cNvPr id="4" name="Slide Number Placeholder 3"/>
          <p:cNvSpPr>
            <a:spLocks noGrp="1"/>
          </p:cNvSpPr>
          <p:nvPr>
            <p:ph type="sldNum" sz="quarter" idx="12"/>
          </p:nvPr>
        </p:nvSpPr>
        <p:spPr>
          <a:xfrm>
            <a:off x="6457950" y="5692786"/>
            <a:ext cx="857250" cy="365125"/>
          </a:xfrm>
        </p:spPr>
        <p:txBody>
          <a:bodyPr/>
          <a:lstStyle/>
          <a:p>
            <a:fld id="{37290FF7-652B-4475-AEAB-8B1A5D23AE09}" type="slidenum">
              <a:rPr lang="en-US" smtClean="0"/>
              <a:t>25</a:t>
            </a:fld>
            <a:endParaRPr lang="en-US"/>
          </a:p>
        </p:txBody>
      </p:sp>
      <p:sp>
        <p:nvSpPr>
          <p:cNvPr id="5" name="Footer Placeholder 4"/>
          <p:cNvSpPr>
            <a:spLocks noGrp="1"/>
          </p:cNvSpPr>
          <p:nvPr>
            <p:ph type="ftr" sz="quarter" idx="3"/>
          </p:nvPr>
        </p:nvSpPr>
        <p:spPr>
          <a:xfrm>
            <a:off x="3028950" y="5692786"/>
            <a:ext cx="3086100" cy="365125"/>
          </a:xfrm>
        </p:spPr>
        <p:txBody>
          <a:bodyPr/>
          <a:lstStyle/>
          <a:p>
            <a:r>
              <a:rPr lang="en-US"/>
              <a:t>Kwartler CSCI S-96</a:t>
            </a:r>
            <a:endParaRPr lang="en-US" dirty="0"/>
          </a:p>
        </p:txBody>
      </p:sp>
      <p:grpSp>
        <p:nvGrpSpPr>
          <p:cNvPr id="7" name="Group 6"/>
          <p:cNvGrpSpPr/>
          <p:nvPr/>
        </p:nvGrpSpPr>
        <p:grpSpPr>
          <a:xfrm>
            <a:off x="397125" y="1159404"/>
            <a:ext cx="8122509" cy="805489"/>
            <a:chOff x="397125" y="881880"/>
            <a:chExt cx="8122509" cy="805489"/>
          </a:xfrm>
        </p:grpSpPr>
        <p:sp>
          <p:nvSpPr>
            <p:cNvPr id="9" name="TextBox 8"/>
            <p:cNvSpPr txBox="1"/>
            <p:nvPr/>
          </p:nvSpPr>
          <p:spPr>
            <a:xfrm>
              <a:off x="397125" y="881880"/>
              <a:ext cx="6317999" cy="338554"/>
            </a:xfrm>
            <a:prstGeom prst="rect">
              <a:avLst/>
            </a:prstGeom>
            <a:noFill/>
          </p:spPr>
          <p:txBody>
            <a:bodyPr wrap="square" rtlCol="0">
              <a:spAutoFit/>
            </a:bodyPr>
            <a:lstStyle/>
            <a:p>
              <a:pPr defTabSz="457200"/>
              <a:r>
                <a:rPr lang="en-US" sz="1600" dirty="0" err="1">
                  <a:latin typeface="+mj-lt"/>
                  <a:ea typeface="Arial Unicode MS" panose="020B0604020202020204" pitchFamily="34" charset="-128"/>
                  <a:cs typeface="Arial Unicode MS" panose="020B0604020202020204" pitchFamily="34" charset="-128"/>
                </a:rPr>
                <a:t>VCorpus</a:t>
              </a:r>
              <a:r>
                <a:rPr lang="en-US" sz="1600" dirty="0">
                  <a:latin typeface="+mj-lt"/>
                  <a:ea typeface="Arial Unicode MS" panose="020B0604020202020204" pitchFamily="34" charset="-128"/>
                  <a:cs typeface="Arial Unicode MS" panose="020B0604020202020204" pitchFamily="34" charset="-128"/>
                </a:rPr>
                <a:t> creates a corpus held in memory.</a:t>
              </a:r>
            </a:p>
          </p:txBody>
        </p:sp>
        <p:sp>
          <p:nvSpPr>
            <p:cNvPr id="8" name="Rectangle 7"/>
            <p:cNvSpPr/>
            <p:nvPr/>
          </p:nvSpPr>
          <p:spPr>
            <a:xfrm>
              <a:off x="473842" y="1155940"/>
              <a:ext cx="8045792"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err="1">
                  <a:solidFill>
                    <a:schemeClr val="bg1"/>
                  </a:solidFill>
                  <a:latin typeface="Consolas" panose="020B0609020204030204" pitchFamily="49" charset="0"/>
                  <a:cs typeface="Consolas" panose="020B0609020204030204" pitchFamily="49" charset="0"/>
                </a:rPr>
                <a:t>VCorpus</a:t>
              </a:r>
              <a:r>
                <a:rPr lang="en-US" sz="1800" kern="1200" dirty="0">
                  <a:solidFill>
                    <a:schemeClr val="bg1"/>
                  </a:solidFill>
                  <a:latin typeface="Consolas" panose="020B0609020204030204" pitchFamily="49" charset="0"/>
                  <a:cs typeface="Consolas" panose="020B0609020204030204" pitchFamily="49" charset="0"/>
                </a:rPr>
                <a:t>(source)</a:t>
              </a:r>
            </a:p>
          </p:txBody>
        </p:sp>
      </p:grpSp>
      <p:grpSp>
        <p:nvGrpSpPr>
          <p:cNvPr id="10" name="Group 9"/>
          <p:cNvGrpSpPr/>
          <p:nvPr/>
        </p:nvGrpSpPr>
        <p:grpSpPr>
          <a:xfrm>
            <a:off x="405650" y="1929323"/>
            <a:ext cx="8113984" cy="814012"/>
            <a:chOff x="405650" y="2070333"/>
            <a:chExt cx="8113984" cy="814012"/>
          </a:xfrm>
        </p:grpSpPr>
        <p:sp>
          <p:nvSpPr>
            <p:cNvPr id="11" name="Rectangle 10"/>
            <p:cNvSpPr/>
            <p:nvPr/>
          </p:nvSpPr>
          <p:spPr>
            <a:xfrm>
              <a:off x="473842" y="2352916"/>
              <a:ext cx="8045792" cy="531429"/>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err="1">
                  <a:solidFill>
                    <a:schemeClr val="bg1"/>
                  </a:solidFill>
                  <a:latin typeface="+mj-lt"/>
                  <a:cs typeface="Consolas" panose="020B0609020204030204" pitchFamily="49" charset="0"/>
                </a:rPr>
                <a:t>tm_map</a:t>
              </a:r>
              <a:r>
                <a:rPr lang="en-US" sz="1600" kern="1200" dirty="0">
                  <a:solidFill>
                    <a:schemeClr val="bg1"/>
                  </a:solidFill>
                  <a:latin typeface="+mj-lt"/>
                  <a:cs typeface="Consolas" panose="020B0609020204030204" pitchFamily="49" charset="0"/>
                </a:rPr>
                <a:t>(corpus, function)</a:t>
              </a:r>
            </a:p>
          </p:txBody>
        </p:sp>
        <p:sp>
          <p:nvSpPr>
            <p:cNvPr id="12" name="TextBox 11"/>
            <p:cNvSpPr txBox="1"/>
            <p:nvPr/>
          </p:nvSpPr>
          <p:spPr>
            <a:xfrm>
              <a:off x="405650" y="2070333"/>
              <a:ext cx="4571701" cy="338554"/>
            </a:xfrm>
            <a:prstGeom prst="rect">
              <a:avLst/>
            </a:prstGeom>
            <a:noFill/>
          </p:spPr>
          <p:txBody>
            <a:bodyPr wrap="none" rtlCol="0">
              <a:spAutoFit/>
            </a:bodyPr>
            <a:lstStyle/>
            <a:p>
              <a:pPr defTabSz="457200"/>
              <a:r>
                <a:rPr lang="en-US" sz="1600" kern="1200" dirty="0" err="1">
                  <a:latin typeface="+mj-lt"/>
                  <a:ea typeface="Arial Unicode MS" panose="020B0604020202020204" pitchFamily="34" charset="-128"/>
                  <a:cs typeface="Arial Unicode MS" panose="020B0604020202020204" pitchFamily="34" charset="-128"/>
                </a:rPr>
                <a:t>tm_map</a:t>
              </a:r>
              <a:r>
                <a:rPr lang="en-US" sz="1600" kern="1200" dirty="0">
                  <a:latin typeface="+mj-lt"/>
                  <a:ea typeface="Arial Unicode MS" panose="020B0604020202020204" pitchFamily="34" charset="-128"/>
                  <a:cs typeface="Arial Unicode MS" panose="020B0604020202020204" pitchFamily="34" charset="-128"/>
                </a:rPr>
                <a:t> applies the transformations for the cleaning </a:t>
              </a:r>
            </a:p>
          </p:txBody>
        </p:sp>
      </p:grpSp>
      <p:sp>
        <p:nvSpPr>
          <p:cNvPr id="14" name="TextBox 13"/>
          <p:cNvSpPr txBox="1"/>
          <p:nvPr/>
        </p:nvSpPr>
        <p:spPr>
          <a:xfrm>
            <a:off x="414174" y="4968214"/>
            <a:ext cx="2955547" cy="369332"/>
          </a:xfrm>
          <a:prstGeom prst="rect">
            <a:avLst/>
          </a:prstGeom>
          <a:noFill/>
        </p:spPr>
        <p:txBody>
          <a:bodyPr wrap="none" rtlCol="0">
            <a:spAutoFit/>
          </a:bodyPr>
          <a:lstStyle/>
          <a:p>
            <a:pPr defTabSz="457200"/>
            <a:r>
              <a:rPr lang="en-US" sz="1800" u="sng" kern="1200" dirty="0">
                <a:latin typeface="Arial Unicode MS" panose="020B0604020202020204" pitchFamily="34" charset="-128"/>
                <a:ea typeface="Arial Unicode MS" panose="020B0604020202020204" pitchFamily="34" charset="-128"/>
                <a:cs typeface="Arial Unicode MS" panose="020B0604020202020204" pitchFamily="34" charset="-128"/>
              </a:rPr>
              <a:t>New Text Mining Concepts</a:t>
            </a:r>
          </a:p>
        </p:txBody>
      </p:sp>
      <p:sp>
        <p:nvSpPr>
          <p:cNvPr id="16" name="Rectangle 15"/>
          <p:cNvSpPr/>
          <p:nvPr/>
        </p:nvSpPr>
        <p:spPr>
          <a:xfrm>
            <a:off x="428625" y="3587811"/>
            <a:ext cx="8029574" cy="11430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removePunctuation</a:t>
            </a:r>
            <a:r>
              <a:rPr lang="en-US" sz="1400" kern="1200" dirty="0">
                <a:solidFill>
                  <a:schemeClr val="bg1"/>
                </a:solidFill>
                <a:latin typeface="Consolas" panose="020B0609020204030204" pitchFamily="49" charset="0"/>
                <a:cs typeface="Consolas" panose="020B0609020204030204" pitchFamily="49" charset="0"/>
              </a:rPr>
              <a:t>) - removes punctuation from the documents</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stripWhitespace</a:t>
            </a:r>
            <a:r>
              <a:rPr lang="en-US" sz="1400" kern="1200" dirty="0">
                <a:solidFill>
                  <a:schemeClr val="bg1"/>
                </a:solidFill>
                <a:latin typeface="Consolas" panose="020B0609020204030204" pitchFamily="49" charset="0"/>
                <a:cs typeface="Consolas" panose="020B0609020204030204" pitchFamily="49" charset="0"/>
              </a:rPr>
              <a:t>) - extra spaces, tabs are removed</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removeNumbers</a:t>
            </a:r>
            <a:r>
              <a:rPr lang="en-US" sz="1400" kern="1200" dirty="0">
                <a:solidFill>
                  <a:schemeClr val="bg1"/>
                </a:solidFill>
                <a:latin typeface="Consolas" panose="020B0609020204030204" pitchFamily="49" charset="0"/>
                <a:cs typeface="Consolas" panose="020B0609020204030204" pitchFamily="49" charset="0"/>
              </a:rPr>
              <a:t>) - removes numbers</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content_transformer</a:t>
            </a:r>
            <a:r>
              <a:rPr lang="en-US" sz="1400" kern="1200" dirty="0">
                <a:solidFill>
                  <a:schemeClr val="bg1"/>
                </a:solidFill>
                <a:latin typeface="Consolas" panose="020B0609020204030204" pitchFamily="49" charset="0"/>
                <a:cs typeface="Consolas" panose="020B0609020204030204" pitchFamily="49" charset="0"/>
              </a:rPr>
              <a:t>(</a:t>
            </a:r>
            <a:r>
              <a:rPr lang="en-US" sz="1400" kern="1200" dirty="0" err="1">
                <a:solidFill>
                  <a:schemeClr val="bg1"/>
                </a:solidFill>
                <a:latin typeface="Consolas" panose="020B0609020204030204" pitchFamily="49" charset="0"/>
                <a:cs typeface="Consolas" panose="020B0609020204030204" pitchFamily="49" charset="0"/>
              </a:rPr>
              <a:t>tolower</a:t>
            </a:r>
            <a:r>
              <a:rPr lang="en-US" sz="1400" kern="1200" dirty="0">
                <a:solidFill>
                  <a:schemeClr val="bg1"/>
                </a:solidFill>
                <a:latin typeface="Consolas" panose="020B0609020204030204" pitchFamily="49" charset="0"/>
                <a:cs typeface="Consolas" panose="020B0609020204030204" pitchFamily="49" charset="0"/>
              </a:rPr>
              <a:t>)) – makes all case lower</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removeWords</a:t>
            </a:r>
            <a:r>
              <a:rPr lang="en-US" sz="1400" kern="1200" dirty="0">
                <a:solidFill>
                  <a:schemeClr val="bg1"/>
                </a:solidFill>
                <a:latin typeface="Consolas" panose="020B0609020204030204" pitchFamily="49" charset="0"/>
                <a:cs typeface="Consolas" panose="020B0609020204030204" pitchFamily="49" charset="0"/>
              </a:rPr>
              <a:t>) - removes specific “</a:t>
            </a:r>
            <a:r>
              <a:rPr lang="en-US" sz="1400" kern="1200" dirty="0" err="1">
                <a:solidFill>
                  <a:schemeClr val="bg1"/>
                </a:solidFill>
                <a:latin typeface="Consolas" panose="020B0609020204030204" pitchFamily="49" charset="0"/>
                <a:cs typeface="Consolas" panose="020B0609020204030204" pitchFamily="49" charset="0"/>
              </a:rPr>
              <a:t>stopwords</a:t>
            </a:r>
            <a:r>
              <a:rPr lang="en-US" sz="1400" kern="1200" dirty="0">
                <a:solidFill>
                  <a:schemeClr val="bg1"/>
                </a:solidFill>
                <a:latin typeface="Consolas" panose="020B0609020204030204" pitchFamily="49" charset="0"/>
                <a:cs typeface="Consolas" panose="020B0609020204030204" pitchFamily="49" charset="0"/>
              </a:rPr>
              <a:t>”</a:t>
            </a:r>
          </a:p>
        </p:txBody>
      </p:sp>
      <p:sp>
        <p:nvSpPr>
          <p:cNvPr id="18" name="Rectangle 17"/>
          <p:cNvSpPr/>
          <p:nvPr/>
        </p:nvSpPr>
        <p:spPr>
          <a:xfrm>
            <a:off x="473842" y="5284840"/>
            <a:ext cx="8045792" cy="82387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u="sng" kern="1200" dirty="0">
                <a:solidFill>
                  <a:schemeClr val="bg1"/>
                </a:solidFill>
                <a:latin typeface="+mj-lt"/>
                <a:cs typeface="Arial Unicode MS" panose="020B0604020202020204" pitchFamily="34" charset="-128"/>
              </a:rPr>
              <a:t>Corpus</a:t>
            </a:r>
            <a:r>
              <a:rPr lang="en-US" sz="1600" kern="1200" dirty="0">
                <a:solidFill>
                  <a:schemeClr val="bg1"/>
                </a:solidFill>
                <a:latin typeface="+mj-lt"/>
                <a:cs typeface="Arial Unicode MS" panose="020B0604020202020204" pitchFamily="34" charset="-128"/>
              </a:rPr>
              <a:t>- A collection of documents that analysis will be based on.</a:t>
            </a:r>
          </a:p>
          <a:p>
            <a:pPr defTabSz="457200"/>
            <a:r>
              <a:rPr lang="en-US" sz="1600" u="sng" kern="1200" dirty="0" err="1">
                <a:solidFill>
                  <a:schemeClr val="bg1"/>
                </a:solidFill>
                <a:latin typeface="+mj-lt"/>
                <a:cs typeface="Arial Unicode MS" panose="020B0604020202020204" pitchFamily="34" charset="-128"/>
              </a:rPr>
              <a:t>Stopwords</a:t>
            </a:r>
            <a:r>
              <a:rPr lang="en-US" sz="1600" kern="1200" dirty="0">
                <a:solidFill>
                  <a:schemeClr val="bg1"/>
                </a:solidFill>
                <a:latin typeface="+mj-lt"/>
                <a:cs typeface="Arial Unicode MS" panose="020B0604020202020204" pitchFamily="34" charset="-128"/>
              </a:rPr>
              <a:t> – are common words that provide very little insight, often articles like “a”, “the”.  Customizing them is sometimes key in order to extract valuable insights.</a:t>
            </a:r>
          </a:p>
        </p:txBody>
      </p:sp>
      <p:sp>
        <p:nvSpPr>
          <p:cNvPr id="19" name="TextBox 18"/>
          <p:cNvSpPr txBox="1"/>
          <p:nvPr/>
        </p:nvSpPr>
        <p:spPr>
          <a:xfrm>
            <a:off x="374072" y="2838682"/>
            <a:ext cx="8169853" cy="646331"/>
          </a:xfrm>
          <a:prstGeom prst="rect">
            <a:avLst/>
          </a:prstGeom>
          <a:noFill/>
        </p:spPr>
        <p:txBody>
          <a:bodyPr wrap="square" rtlCol="0">
            <a:spAutoFit/>
          </a:bodyPr>
          <a:lstStyle/>
          <a:p>
            <a:pPr defTabSz="457200"/>
            <a:r>
              <a:rPr lang="en-US" b="1" kern="1200" dirty="0" err="1">
                <a:latin typeface="+mj-lt"/>
                <a:ea typeface="Arial Unicode MS" panose="020B0604020202020204" pitchFamily="34" charset="-128"/>
                <a:cs typeface="Arial Unicode MS" panose="020B0604020202020204" pitchFamily="34" charset="-128"/>
              </a:rPr>
              <a:t>getTransformations</a:t>
            </a:r>
            <a:r>
              <a:rPr lang="en-US" b="1" kern="1200" dirty="0">
                <a:latin typeface="+mj-lt"/>
                <a:ea typeface="Arial Unicode MS" panose="020B0604020202020204" pitchFamily="34" charset="-128"/>
                <a:cs typeface="Arial Unicode MS" panose="020B0604020202020204" pitchFamily="34" charset="-128"/>
              </a:rPr>
              <a:t>() </a:t>
            </a:r>
            <a:r>
              <a:rPr lang="en-US" kern="1200" dirty="0">
                <a:latin typeface="+mj-lt"/>
                <a:ea typeface="Arial Unicode MS" panose="020B0604020202020204" pitchFamily="34" charset="-128"/>
                <a:cs typeface="Arial Unicode MS" panose="020B0604020202020204" pitchFamily="34" charset="-128"/>
              </a:rPr>
              <a:t>will list all standard tm corpus transformations.  We can apply </a:t>
            </a:r>
            <a:r>
              <a:rPr lang="en-US" dirty="0">
                <a:latin typeface="+mj-lt"/>
                <a:ea typeface="Arial Unicode MS" panose="020B0604020202020204" pitchFamily="34" charset="-128"/>
                <a:cs typeface="Arial Unicode MS" panose="020B0604020202020204" pitchFamily="34" charset="-128"/>
              </a:rPr>
              <a:t>string functions from other packages with </a:t>
            </a:r>
            <a:r>
              <a:rPr lang="en-US" dirty="0" err="1">
                <a:latin typeface="+mj-lt"/>
                <a:ea typeface="Arial Unicode MS" panose="020B0604020202020204" pitchFamily="34" charset="-128"/>
                <a:cs typeface="Arial Unicode MS" panose="020B0604020202020204" pitchFamily="34" charset="-128"/>
              </a:rPr>
              <a:t>content_transformer</a:t>
            </a:r>
            <a:r>
              <a:rPr lang="en-US" dirty="0">
                <a:latin typeface="+mj-lt"/>
                <a:ea typeface="Arial Unicode MS" panose="020B0604020202020204" pitchFamily="34" charset="-128"/>
                <a:cs typeface="Arial Unicode MS" panose="020B0604020202020204" pitchFamily="34" charset="-128"/>
              </a:rPr>
              <a:t>(FUNCTION)</a:t>
            </a:r>
            <a:endParaRPr lang="en-US" kern="1200" dirty="0">
              <a:latin typeface="+mj-lt"/>
              <a:ea typeface="Arial Unicode MS" panose="020B0604020202020204" pitchFamily="34" charset="-128"/>
              <a:cs typeface="Arial Unicode MS" panose="020B0604020202020204" pitchFamily="34" charset="-128"/>
            </a:endParaRPr>
          </a:p>
        </p:txBody>
      </p:sp>
      <p:sp>
        <p:nvSpPr>
          <p:cNvPr id="23" name="Date Placeholder 1">
            <a:extLst>
              <a:ext uri="{FF2B5EF4-FFF2-40B4-BE49-F238E27FC236}">
                <a16:creationId xmlns:a16="http://schemas.microsoft.com/office/drawing/2014/main" id="{71BACCBF-8F89-49EE-A943-FD10B64E0D4F}"/>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11/14/22</a:t>
            </a:fld>
            <a:endParaRPr lang="en-US"/>
          </a:p>
        </p:txBody>
      </p:sp>
      <p:sp>
        <p:nvSpPr>
          <p:cNvPr id="24" name="Slide Number Placeholder 3">
            <a:extLst>
              <a:ext uri="{FF2B5EF4-FFF2-40B4-BE49-F238E27FC236}">
                <a16:creationId xmlns:a16="http://schemas.microsoft.com/office/drawing/2014/main" id="{45BFEE4F-2B13-4049-9FF8-6F5FB2CDC1C0}"/>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25</a:t>
            </a:fld>
            <a:endParaRPr lang="en-US"/>
          </a:p>
        </p:txBody>
      </p:sp>
      <p:sp>
        <p:nvSpPr>
          <p:cNvPr id="20" name="Footer Placeholder 5">
            <a:extLst>
              <a:ext uri="{FF2B5EF4-FFF2-40B4-BE49-F238E27FC236}">
                <a16:creationId xmlns:a16="http://schemas.microsoft.com/office/drawing/2014/main" id="{08D36694-2562-4A47-BECE-C24715352601}"/>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 CSCI -96</a:t>
            </a:r>
            <a:endParaRPr lang="en-US" dirty="0"/>
          </a:p>
        </p:txBody>
      </p:sp>
    </p:spTree>
    <p:extLst>
      <p:ext uri="{BB962C8B-B14F-4D97-AF65-F5344CB8AC3E}">
        <p14:creationId xmlns:p14="http://schemas.microsoft.com/office/powerpoint/2010/main" val="87180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14" grpId="0"/>
      <p:bldP spid="16" grpId="0" animBg="1"/>
      <p:bldP spid="18" grpId="0" animBg="1"/>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5632826"/>
            <a:ext cx="2057400" cy="365125"/>
          </a:xfrm>
        </p:spPr>
        <p:txBody>
          <a:bodyPr/>
          <a:lstStyle/>
          <a:p>
            <a:fld id="{6700A58B-DD98-43D0-B791-721480A02982}" type="datetime1">
              <a:rPr lang="en-US" smtClean="0"/>
              <a:t>11/14/22</a:t>
            </a:fld>
            <a:endParaRPr lang="en-US"/>
          </a:p>
        </p:txBody>
      </p:sp>
      <p:sp>
        <p:nvSpPr>
          <p:cNvPr id="3" name="Title 2"/>
          <p:cNvSpPr>
            <a:spLocks noGrp="1"/>
          </p:cNvSpPr>
          <p:nvPr>
            <p:ph type="title"/>
          </p:nvPr>
        </p:nvSpPr>
        <p:spPr/>
        <p:txBody>
          <a:bodyPr/>
          <a:lstStyle/>
          <a:p>
            <a:r>
              <a:rPr lang="en-US" dirty="0"/>
              <a:t>Library </a:t>
            </a:r>
            <a:r>
              <a:rPr lang="en-US" dirty="0" err="1"/>
              <a:t>qdap</a:t>
            </a:r>
            <a:r>
              <a:rPr lang="en-US" dirty="0"/>
              <a:t> Functions</a:t>
            </a:r>
          </a:p>
        </p:txBody>
      </p:sp>
      <p:sp>
        <p:nvSpPr>
          <p:cNvPr id="4" name="Slide Number Placeholder 3"/>
          <p:cNvSpPr>
            <a:spLocks noGrp="1"/>
          </p:cNvSpPr>
          <p:nvPr>
            <p:ph type="sldNum" sz="quarter" idx="12"/>
          </p:nvPr>
        </p:nvSpPr>
        <p:spPr>
          <a:xfrm>
            <a:off x="6457950" y="5632826"/>
            <a:ext cx="857250" cy="365125"/>
          </a:xfrm>
        </p:spPr>
        <p:txBody>
          <a:bodyPr/>
          <a:lstStyle/>
          <a:p>
            <a:fld id="{37290FF7-652B-4475-AEAB-8B1A5D23AE09}" type="slidenum">
              <a:rPr lang="en-US" smtClean="0"/>
              <a:t>26</a:t>
            </a:fld>
            <a:endParaRPr lang="en-US"/>
          </a:p>
        </p:txBody>
      </p:sp>
      <p:sp>
        <p:nvSpPr>
          <p:cNvPr id="5" name="Footer Placeholder 4"/>
          <p:cNvSpPr>
            <a:spLocks noGrp="1"/>
          </p:cNvSpPr>
          <p:nvPr>
            <p:ph type="ftr" sz="quarter" idx="3"/>
          </p:nvPr>
        </p:nvSpPr>
        <p:spPr>
          <a:xfrm>
            <a:off x="3028950" y="5632826"/>
            <a:ext cx="3086100" cy="365125"/>
          </a:xfrm>
        </p:spPr>
        <p:txBody>
          <a:bodyPr/>
          <a:lstStyle/>
          <a:p>
            <a:r>
              <a:rPr lang="en-US"/>
              <a:t>Kwartler CSCI S-96</a:t>
            </a:r>
            <a:endParaRPr lang="en-US" dirty="0"/>
          </a:p>
        </p:txBody>
      </p:sp>
      <p:grpSp>
        <p:nvGrpSpPr>
          <p:cNvPr id="7" name="Group 6"/>
          <p:cNvGrpSpPr/>
          <p:nvPr/>
        </p:nvGrpSpPr>
        <p:grpSpPr>
          <a:xfrm>
            <a:off x="397125" y="1142308"/>
            <a:ext cx="8122509" cy="805489"/>
            <a:chOff x="397125" y="881880"/>
            <a:chExt cx="8122509" cy="805489"/>
          </a:xfrm>
        </p:grpSpPr>
        <p:sp>
          <p:nvSpPr>
            <p:cNvPr id="9" name="TextBox 8"/>
            <p:cNvSpPr txBox="1"/>
            <p:nvPr/>
          </p:nvSpPr>
          <p:spPr>
            <a:xfrm>
              <a:off x="397125" y="881880"/>
              <a:ext cx="6317999" cy="338554"/>
            </a:xfrm>
            <a:prstGeom prst="rect">
              <a:avLst/>
            </a:prstGeom>
            <a:noFill/>
          </p:spPr>
          <p:txBody>
            <a:bodyPr wrap="square" rtlCol="0">
              <a:spAutoFit/>
            </a:bodyPr>
            <a:lstStyle/>
            <a:p>
              <a:pPr defTabSz="457200"/>
              <a:r>
                <a:rPr lang="en-US" sz="1600" dirty="0">
                  <a:latin typeface="+mj-lt"/>
                  <a:ea typeface="Arial Unicode MS" panose="020B0604020202020204" pitchFamily="34" charset="-128"/>
                  <a:cs typeface="Arial Unicode MS" panose="020B0604020202020204" pitchFamily="34" charset="-128"/>
                </a:rPr>
                <a:t>Multiple Global Substitutions</a:t>
              </a:r>
            </a:p>
          </p:txBody>
        </p:sp>
        <p:sp>
          <p:nvSpPr>
            <p:cNvPr id="8" name="Rectangle 7"/>
            <p:cNvSpPr/>
            <p:nvPr/>
          </p:nvSpPr>
          <p:spPr>
            <a:xfrm>
              <a:off x="473842" y="1155940"/>
              <a:ext cx="8045792"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err="1">
                  <a:solidFill>
                    <a:prstClr val="white"/>
                  </a:solidFill>
                  <a:latin typeface="Consolas" panose="020B0609020204030204" pitchFamily="49" charset="0"/>
                  <a:cs typeface="Consolas" panose="020B0609020204030204" pitchFamily="49" charset="0"/>
                </a:rPr>
                <a:t>mgsub</a:t>
              </a:r>
              <a:r>
                <a:rPr lang="en-US" dirty="0">
                  <a:solidFill>
                    <a:prstClr val="white"/>
                  </a:solidFill>
                  <a:latin typeface="Consolas" panose="020B0609020204030204" pitchFamily="49" charset="0"/>
                  <a:cs typeface="Consolas" panose="020B0609020204030204" pitchFamily="49" charset="0"/>
                </a:rPr>
                <a:t>(“search pattern”, “replacement pattern”, text object)</a:t>
              </a:r>
            </a:p>
          </p:txBody>
        </p:sp>
      </p:grpSp>
      <p:grpSp>
        <p:nvGrpSpPr>
          <p:cNvPr id="10" name="Group 9"/>
          <p:cNvGrpSpPr/>
          <p:nvPr/>
        </p:nvGrpSpPr>
        <p:grpSpPr>
          <a:xfrm>
            <a:off x="405649" y="2119279"/>
            <a:ext cx="8512013" cy="1844219"/>
            <a:chOff x="405650" y="2070333"/>
            <a:chExt cx="8113984" cy="1844219"/>
          </a:xfrm>
        </p:grpSpPr>
        <p:sp>
          <p:nvSpPr>
            <p:cNvPr id="11" name="Rectangle 10"/>
            <p:cNvSpPr/>
            <p:nvPr/>
          </p:nvSpPr>
          <p:spPr>
            <a:xfrm>
              <a:off x="473842" y="2352916"/>
              <a:ext cx="8045792" cy="1561636"/>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dirty="0" err="1">
                  <a:solidFill>
                    <a:prstClr val="white"/>
                  </a:solidFill>
                  <a:latin typeface="Consolas" panose="020B0609020204030204" pitchFamily="49" charset="0"/>
                  <a:cs typeface="Consolas" panose="020B0609020204030204" pitchFamily="49" charset="0"/>
                </a:rPr>
                <a:t>replace_abbreviation</a:t>
              </a:r>
              <a:r>
                <a:rPr lang="en-US" sz="1600" dirty="0">
                  <a:solidFill>
                    <a:prstClr val="white"/>
                  </a:solidFill>
                  <a:latin typeface="Consolas" panose="020B0609020204030204" pitchFamily="49" charset="0"/>
                  <a:cs typeface="Consolas" panose="020B0609020204030204" pitchFamily="49" charset="0"/>
                </a:rPr>
                <a:t>()-  Replace Abbreviations</a:t>
              </a:r>
            </a:p>
            <a:p>
              <a:pPr defTabSz="457200"/>
              <a:r>
                <a:rPr lang="en-US" sz="1600" dirty="0" err="1">
                  <a:solidFill>
                    <a:prstClr val="white"/>
                  </a:solidFill>
                  <a:latin typeface="Consolas" panose="020B0609020204030204" pitchFamily="49" charset="0"/>
                  <a:cs typeface="Consolas" panose="020B0609020204030204" pitchFamily="49" charset="0"/>
                </a:rPr>
                <a:t>replace_contraction</a:t>
              </a:r>
              <a:r>
                <a:rPr lang="en-US" sz="1600" dirty="0">
                  <a:solidFill>
                    <a:prstClr val="white"/>
                  </a:solidFill>
                  <a:latin typeface="Consolas" panose="020B0609020204030204" pitchFamily="49" charset="0"/>
                  <a:cs typeface="Consolas" panose="020B0609020204030204" pitchFamily="49" charset="0"/>
                </a:rPr>
                <a:t>()- Replace Contractions</a:t>
              </a:r>
            </a:p>
            <a:p>
              <a:pPr defTabSz="457200"/>
              <a:r>
                <a:rPr lang="en-US" sz="1600" dirty="0" err="1">
                  <a:solidFill>
                    <a:prstClr val="white"/>
                  </a:solidFill>
                  <a:latin typeface="Consolas" panose="020B0609020204030204" pitchFamily="49" charset="0"/>
                  <a:cs typeface="Consolas" panose="020B0609020204030204" pitchFamily="49" charset="0"/>
                </a:rPr>
                <a:t>replace_number</a:t>
              </a:r>
              <a:r>
                <a:rPr lang="en-US" sz="1600" dirty="0">
                  <a:solidFill>
                    <a:prstClr val="white"/>
                  </a:solidFill>
                  <a:latin typeface="Consolas" panose="020B0609020204030204" pitchFamily="49" charset="0"/>
                  <a:cs typeface="Consolas" panose="020B0609020204030204" pitchFamily="49" charset="0"/>
                </a:rPr>
                <a:t>()-  Replace Numbers With Text Representation</a:t>
              </a:r>
            </a:p>
            <a:p>
              <a:pPr defTabSz="457200"/>
              <a:r>
                <a:rPr lang="en-US" sz="1600" dirty="0" err="1">
                  <a:solidFill>
                    <a:prstClr val="white"/>
                  </a:solidFill>
                  <a:latin typeface="Consolas" panose="020B0609020204030204" pitchFamily="49" charset="0"/>
                  <a:cs typeface="Consolas" panose="020B0609020204030204" pitchFamily="49" charset="0"/>
                </a:rPr>
                <a:t>replace_ordinal</a:t>
              </a:r>
              <a:r>
                <a:rPr lang="en-US" sz="1600" dirty="0">
                  <a:solidFill>
                    <a:prstClr val="white"/>
                  </a:solidFill>
                  <a:latin typeface="Consolas" panose="020B0609020204030204" pitchFamily="49" charset="0"/>
                  <a:cs typeface="Consolas" panose="020B0609020204030204" pitchFamily="49" charset="0"/>
                </a:rPr>
                <a:t>()- Replace Mixed Ordinal Numbers With Text Representation</a:t>
              </a:r>
            </a:p>
            <a:p>
              <a:pPr defTabSz="457200"/>
              <a:r>
                <a:rPr lang="en-US" sz="1600" dirty="0" err="1">
                  <a:solidFill>
                    <a:prstClr val="white"/>
                  </a:solidFill>
                  <a:latin typeface="Consolas" panose="020B0609020204030204" pitchFamily="49" charset="0"/>
                  <a:cs typeface="Consolas" panose="020B0609020204030204" pitchFamily="49" charset="0"/>
                </a:rPr>
                <a:t>replace_symbol</a:t>
              </a:r>
              <a:r>
                <a:rPr lang="en-US" sz="1600" dirty="0">
                  <a:solidFill>
                    <a:prstClr val="white"/>
                  </a:solidFill>
                  <a:latin typeface="Consolas" panose="020B0609020204030204" pitchFamily="49" charset="0"/>
                  <a:cs typeface="Consolas" panose="020B0609020204030204" pitchFamily="49" charset="0"/>
                </a:rPr>
                <a:t>()- Replace Symbols with Word Equivalents</a:t>
              </a:r>
            </a:p>
          </p:txBody>
        </p:sp>
        <p:sp>
          <p:nvSpPr>
            <p:cNvPr id="12" name="TextBox 11"/>
            <p:cNvSpPr txBox="1"/>
            <p:nvPr/>
          </p:nvSpPr>
          <p:spPr>
            <a:xfrm>
              <a:off x="405650" y="2070333"/>
              <a:ext cx="2464201" cy="338554"/>
            </a:xfrm>
            <a:prstGeom prst="rect">
              <a:avLst/>
            </a:prstGeom>
            <a:noFill/>
          </p:spPr>
          <p:txBody>
            <a:bodyPr wrap="none" rtlCol="0">
              <a:spAutoFit/>
            </a:bodyPr>
            <a:lstStyle/>
            <a:p>
              <a:pPr defTabSz="457200"/>
              <a:r>
                <a:rPr lang="en-US" sz="1600" kern="1200" dirty="0">
                  <a:latin typeface="+mj-lt"/>
                  <a:ea typeface="Arial Unicode MS" panose="020B0604020202020204" pitchFamily="34" charset="-128"/>
                  <a:cs typeface="Arial Unicode MS" panose="020B0604020202020204" pitchFamily="34" charset="-128"/>
                </a:rPr>
                <a:t>Family of Replace Functions</a:t>
              </a:r>
            </a:p>
          </p:txBody>
        </p:sp>
      </p:grpSp>
      <p:sp>
        <p:nvSpPr>
          <p:cNvPr id="14" name="TextBox 13"/>
          <p:cNvSpPr txBox="1"/>
          <p:nvPr/>
        </p:nvSpPr>
        <p:spPr>
          <a:xfrm>
            <a:off x="414174" y="5093998"/>
            <a:ext cx="2955547" cy="369332"/>
          </a:xfrm>
          <a:prstGeom prst="rect">
            <a:avLst/>
          </a:prstGeom>
          <a:noFill/>
        </p:spPr>
        <p:txBody>
          <a:bodyPr wrap="none" rtlCol="0">
            <a:spAutoFit/>
          </a:bodyPr>
          <a:lstStyle/>
          <a:p>
            <a:pPr defTabSz="457200"/>
            <a:r>
              <a:rPr lang="en-US" sz="1800" u="sng" kern="1200" dirty="0">
                <a:latin typeface="Arial Unicode MS" panose="020B0604020202020204" pitchFamily="34" charset="-128"/>
                <a:ea typeface="Arial Unicode MS" panose="020B0604020202020204" pitchFamily="34" charset="-128"/>
                <a:cs typeface="Arial Unicode MS" panose="020B0604020202020204" pitchFamily="34" charset="-128"/>
              </a:rPr>
              <a:t>New Text Mining Concepts</a:t>
            </a:r>
          </a:p>
        </p:txBody>
      </p:sp>
      <p:sp>
        <p:nvSpPr>
          <p:cNvPr id="18" name="Rectangle 17"/>
          <p:cNvSpPr/>
          <p:nvPr/>
        </p:nvSpPr>
        <p:spPr>
          <a:xfrm>
            <a:off x="473842" y="5491556"/>
            <a:ext cx="8045792" cy="61435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u="sng" dirty="0">
                <a:solidFill>
                  <a:prstClr val="white"/>
                </a:solidFill>
                <a:latin typeface="Arial Unicode MS" panose="020B0604020202020204" pitchFamily="34" charset="-128"/>
              </a:rPr>
              <a:t>Lemmatization</a:t>
            </a:r>
            <a:r>
              <a:rPr lang="en-US" sz="1600" dirty="0">
                <a:solidFill>
                  <a:prstClr val="white"/>
                </a:solidFill>
                <a:latin typeface="Arial Unicode MS" panose="020B0604020202020204" pitchFamily="34" charset="-128"/>
              </a:rPr>
              <a:t> in linguistics, is the process of grouping together the different inflected forms of a word so they can be analyzed as a single item.</a:t>
            </a:r>
            <a:endParaRPr lang="en-US" sz="1600" dirty="0">
              <a:solidFill>
                <a:prstClr val="white"/>
              </a:solidFill>
              <a:latin typeface="Arial Unicode MS" panose="020B0604020202020204" pitchFamily="34" charset="-128"/>
              <a:cs typeface="Arial Unicode MS" panose="020B0604020202020204" pitchFamily="34" charset="-128"/>
            </a:endParaRPr>
          </a:p>
        </p:txBody>
      </p:sp>
      <p:sp>
        <p:nvSpPr>
          <p:cNvPr id="23" name="Rectangle 22"/>
          <p:cNvSpPr/>
          <p:nvPr/>
        </p:nvSpPr>
        <p:spPr>
          <a:xfrm>
            <a:off x="519046" y="4359738"/>
            <a:ext cx="8045792" cy="56388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kern="1200" dirty="0" err="1">
                <a:solidFill>
                  <a:prstClr val="white"/>
                </a:solidFill>
                <a:latin typeface="Consolas" panose="020B0609020204030204" pitchFamily="49" charset="0"/>
                <a:cs typeface="Consolas" panose="020B0609020204030204" pitchFamily="49" charset="0"/>
              </a:rPr>
              <a:t>tm_map</a:t>
            </a:r>
            <a:r>
              <a:rPr lang="en-US" kern="1200" dirty="0">
                <a:solidFill>
                  <a:prstClr val="white"/>
                </a:solidFill>
                <a:latin typeface="Consolas" panose="020B0609020204030204" pitchFamily="49" charset="0"/>
                <a:cs typeface="Consolas" panose="020B0609020204030204" pitchFamily="49" charset="0"/>
              </a:rPr>
              <a:t>(corpus, </a:t>
            </a:r>
            <a:r>
              <a:rPr lang="en-US" kern="1200" dirty="0" err="1">
                <a:solidFill>
                  <a:prstClr val="white"/>
                </a:solidFill>
                <a:latin typeface="Consolas" panose="020B0609020204030204" pitchFamily="49" charset="0"/>
                <a:cs typeface="Consolas" panose="020B0609020204030204" pitchFamily="49" charset="0"/>
              </a:rPr>
              <a:t>content_transformer</a:t>
            </a:r>
            <a:r>
              <a:rPr lang="en-US" kern="1200" dirty="0">
                <a:solidFill>
                  <a:prstClr val="white"/>
                </a:solidFill>
                <a:latin typeface="Consolas" panose="020B0609020204030204" pitchFamily="49" charset="0"/>
                <a:cs typeface="Consolas" panose="020B0609020204030204" pitchFamily="49" charset="0"/>
              </a:rPr>
              <a:t>(</a:t>
            </a:r>
            <a:r>
              <a:rPr lang="en-US" kern="1200" dirty="0" err="1">
                <a:solidFill>
                  <a:prstClr val="white"/>
                </a:solidFill>
                <a:latin typeface="Consolas" panose="020B0609020204030204" pitchFamily="49" charset="0"/>
                <a:cs typeface="Consolas" panose="020B0609020204030204" pitchFamily="49" charset="0"/>
              </a:rPr>
              <a:t>replace_abbreviation</a:t>
            </a:r>
            <a:r>
              <a:rPr lang="en-US" kern="1200" dirty="0">
                <a:solidFill>
                  <a:prstClr val="white"/>
                </a:solidFill>
                <a:latin typeface="Consolas" panose="020B0609020204030204" pitchFamily="49" charset="0"/>
                <a:cs typeface="Consolas" panose="020B0609020204030204" pitchFamily="49" charset="0"/>
              </a:rPr>
              <a:t>))</a:t>
            </a:r>
          </a:p>
        </p:txBody>
      </p:sp>
      <p:sp>
        <p:nvSpPr>
          <p:cNvPr id="24" name="TextBox 23"/>
          <p:cNvSpPr txBox="1"/>
          <p:nvPr/>
        </p:nvSpPr>
        <p:spPr>
          <a:xfrm>
            <a:off x="431222" y="4032009"/>
            <a:ext cx="5007396" cy="338554"/>
          </a:xfrm>
          <a:prstGeom prst="rect">
            <a:avLst/>
          </a:prstGeom>
          <a:noFill/>
        </p:spPr>
        <p:txBody>
          <a:bodyPr wrap="none" rtlCol="0">
            <a:spAutoFit/>
          </a:bodyPr>
          <a:lstStyle/>
          <a:p>
            <a:pPr defTabSz="457200"/>
            <a:r>
              <a:rPr lang="en-US" sz="1600" dirty="0">
                <a:latin typeface="+mj-lt"/>
                <a:ea typeface="Arial Unicode MS" panose="020B0604020202020204" pitchFamily="34" charset="-128"/>
                <a:cs typeface="Arial Unicode MS" panose="020B0604020202020204" pitchFamily="34" charset="-128"/>
              </a:rPr>
              <a:t>To use on a corpus you need to apply </a:t>
            </a:r>
            <a:r>
              <a:rPr lang="en-US" sz="1600" dirty="0" err="1">
                <a:latin typeface="+mj-lt"/>
                <a:ea typeface="Arial Unicode MS" panose="020B0604020202020204" pitchFamily="34" charset="-128"/>
                <a:cs typeface="Arial Unicode MS" panose="020B0604020202020204" pitchFamily="34" charset="-128"/>
              </a:rPr>
              <a:t>content_transformer</a:t>
            </a:r>
            <a:endParaRPr lang="en-US" sz="1600" dirty="0">
              <a:latin typeface="+mj-lt"/>
              <a:ea typeface="Arial Unicode MS" panose="020B0604020202020204" pitchFamily="34" charset="-128"/>
              <a:cs typeface="Arial Unicode MS" panose="020B0604020202020204" pitchFamily="34" charset="-128"/>
            </a:endParaRPr>
          </a:p>
        </p:txBody>
      </p:sp>
      <p:sp>
        <p:nvSpPr>
          <p:cNvPr id="25" name="Date Placeholder 1">
            <a:extLst>
              <a:ext uri="{FF2B5EF4-FFF2-40B4-BE49-F238E27FC236}">
                <a16:creationId xmlns:a16="http://schemas.microsoft.com/office/drawing/2014/main" id="{448567F1-4B6C-4D52-A400-FA3C513BEB82}"/>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11/14/22</a:t>
            </a:fld>
            <a:endParaRPr lang="en-US"/>
          </a:p>
        </p:txBody>
      </p:sp>
      <p:sp>
        <p:nvSpPr>
          <p:cNvPr id="26" name="Slide Number Placeholder 3">
            <a:extLst>
              <a:ext uri="{FF2B5EF4-FFF2-40B4-BE49-F238E27FC236}">
                <a16:creationId xmlns:a16="http://schemas.microsoft.com/office/drawing/2014/main" id="{DB056021-81CB-403D-8385-682FDD5E56BE}"/>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26</a:t>
            </a:fld>
            <a:endParaRPr lang="en-US"/>
          </a:p>
        </p:txBody>
      </p:sp>
      <p:sp>
        <p:nvSpPr>
          <p:cNvPr id="19" name="Footer Placeholder 5">
            <a:extLst>
              <a:ext uri="{FF2B5EF4-FFF2-40B4-BE49-F238E27FC236}">
                <a16:creationId xmlns:a16="http://schemas.microsoft.com/office/drawing/2014/main" id="{74C6CA2C-868E-4ED3-B0CB-910C228258AC}"/>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 CSCI -96</a:t>
            </a:r>
            <a:endParaRPr lang="en-US" dirty="0"/>
          </a:p>
        </p:txBody>
      </p:sp>
    </p:spTree>
    <p:extLst>
      <p:ext uri="{BB962C8B-B14F-4D97-AF65-F5344CB8AC3E}">
        <p14:creationId xmlns:p14="http://schemas.microsoft.com/office/powerpoint/2010/main" val="2500981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14" grpId="0"/>
      <p:bldP spid="18" grpId="0" animBg="1"/>
      <p:bldP spid="23" grpId="0" animBg="1"/>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11/14/22</a:t>
            </a:fld>
            <a:endParaRPr lang="en-US"/>
          </a:p>
        </p:txBody>
      </p:sp>
      <p:sp>
        <p:nvSpPr>
          <p:cNvPr id="3" name="Title 2"/>
          <p:cNvSpPr>
            <a:spLocks noGrp="1"/>
          </p:cNvSpPr>
          <p:nvPr>
            <p:ph type="title"/>
          </p:nvPr>
        </p:nvSpPr>
        <p:spPr>
          <a:xfrm>
            <a:off x="224851" y="365126"/>
            <a:ext cx="8661973" cy="591477"/>
          </a:xfrm>
        </p:spPr>
        <p:txBody>
          <a:bodyPr/>
          <a:lstStyle/>
          <a:p>
            <a:r>
              <a:rPr lang="en-US" sz="2800" dirty="0"/>
              <a:t>Custom Functions</a:t>
            </a:r>
          </a:p>
        </p:txBody>
      </p:sp>
      <p:sp>
        <p:nvSpPr>
          <p:cNvPr id="4" name="Slide Number Placeholder 3"/>
          <p:cNvSpPr>
            <a:spLocks noGrp="1"/>
          </p:cNvSpPr>
          <p:nvPr>
            <p:ph type="sldNum" sz="quarter" idx="12"/>
          </p:nvPr>
        </p:nvSpPr>
        <p:spPr/>
        <p:txBody>
          <a:bodyPr/>
          <a:lstStyle/>
          <a:p>
            <a:fld id="{37290FF7-652B-4475-AEAB-8B1A5D23AE09}" type="slidenum">
              <a:rPr lang="en-US" smtClean="0"/>
              <a:t>27</a:t>
            </a:fld>
            <a:endParaRPr lang="en-US"/>
          </a:p>
        </p:txBody>
      </p:sp>
      <p:sp>
        <p:nvSpPr>
          <p:cNvPr id="6" name="Rectangle 5"/>
          <p:cNvSpPr/>
          <p:nvPr/>
        </p:nvSpPr>
        <p:spPr>
          <a:xfrm>
            <a:off x="414174" y="1716365"/>
            <a:ext cx="4572000" cy="1938992"/>
          </a:xfrm>
          <a:prstGeom prst="rect">
            <a:avLst/>
          </a:prstGeom>
          <a:solidFill>
            <a:schemeClr val="bg1">
              <a:lumMod val="85000"/>
            </a:schemeClr>
          </a:solidFill>
        </p:spPr>
        <p:txBody>
          <a:bodyPr>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function(x){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return NA when there is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NA</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error = function(e) e)</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if not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if (!inherits(</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return(y)}</a:t>
            </a:r>
          </a:p>
        </p:txBody>
      </p:sp>
      <p:sp>
        <p:nvSpPr>
          <p:cNvPr id="7" name="TextBox 6"/>
          <p:cNvSpPr txBox="1"/>
          <p:nvPr/>
        </p:nvSpPr>
        <p:spPr>
          <a:xfrm>
            <a:off x="414174" y="1245054"/>
            <a:ext cx="6772495" cy="369332"/>
          </a:xfrm>
          <a:prstGeom prst="rect">
            <a:avLst/>
          </a:prstGeom>
          <a:solidFill>
            <a:schemeClr val="tx2"/>
          </a:solidFill>
        </p:spPr>
        <p:txBody>
          <a:bodyPr wrap="none" rtlCol="0">
            <a:spAutoFit/>
          </a:bodyPr>
          <a:lstStyle/>
          <a:p>
            <a:pPr defTabSz="457200"/>
            <a:r>
              <a:rPr lang="en-US" sz="1800" u="sng" kern="1200" dirty="0">
                <a:solidFill>
                  <a:schemeClr val="bg1"/>
                </a:solidFill>
                <a:latin typeface="+mj-lt"/>
                <a:ea typeface="Arial Unicode MS" panose="020B0604020202020204" pitchFamily="34" charset="-128"/>
                <a:cs typeface="Arial Unicode MS" panose="020B0604020202020204" pitchFamily="34" charset="-128"/>
              </a:rPr>
              <a:t>“</a:t>
            </a:r>
            <a:r>
              <a:rPr lang="en-US" sz="1800" u="sng" kern="1200" dirty="0" err="1">
                <a:solidFill>
                  <a:schemeClr val="bg1"/>
                </a:solidFill>
                <a:latin typeface="+mj-lt"/>
                <a:ea typeface="Arial Unicode MS" panose="020B0604020202020204" pitchFamily="34" charset="-128"/>
                <a:cs typeface="Arial Unicode MS" panose="020B0604020202020204" pitchFamily="34" charset="-128"/>
              </a:rPr>
              <a:t>tryTolower</a:t>
            </a:r>
            <a:r>
              <a:rPr lang="en-US" sz="1800" u="sng" kern="1200" dirty="0">
                <a:solidFill>
                  <a:schemeClr val="bg1"/>
                </a:solidFill>
                <a:latin typeface="+mj-lt"/>
                <a:ea typeface="Arial Unicode MS" panose="020B0604020202020204" pitchFamily="34" charset="-128"/>
                <a:cs typeface="Arial Unicode MS" panose="020B0604020202020204" pitchFamily="34" charset="-128"/>
              </a:rPr>
              <a:t>” is poached to account for errors when making lowercase. </a:t>
            </a:r>
          </a:p>
        </p:txBody>
      </p:sp>
      <p:sp>
        <p:nvSpPr>
          <p:cNvPr id="8" name="TextBox 7"/>
          <p:cNvSpPr txBox="1"/>
          <p:nvPr/>
        </p:nvSpPr>
        <p:spPr>
          <a:xfrm>
            <a:off x="371311" y="4082737"/>
            <a:ext cx="5503494"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a:t>
            </a:r>
            <a:r>
              <a:rPr lang="en-US" dirty="0" err="1"/>
              <a:t>clean.corpus</a:t>
            </a:r>
            <a:r>
              <a:rPr lang="en-US" dirty="0"/>
              <a:t>” makes applying all transformations easier. </a:t>
            </a:r>
          </a:p>
        </p:txBody>
      </p:sp>
      <p:sp>
        <p:nvSpPr>
          <p:cNvPr id="9" name="Rectangle 8"/>
          <p:cNvSpPr/>
          <p:nvPr/>
        </p:nvSpPr>
        <p:spPr>
          <a:xfrm>
            <a:off x="385598" y="4503835"/>
            <a:ext cx="6179325" cy="1754326"/>
          </a:xfrm>
          <a:prstGeom prst="rect">
            <a:avLst/>
          </a:prstGeom>
          <a:solidFill>
            <a:schemeClr val="bg1">
              <a:lumMod val="85000"/>
            </a:schemeClr>
          </a:solidFill>
        </p:spPr>
        <p:txBody>
          <a:bodyPr wrap="square">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&lt;-function(corpus){</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qdapRegex</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rm_url</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removePunctuation</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stripWhitespace</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removeNumbers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removeWords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return(corpus)</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0" name="TextBox 9"/>
          <p:cNvSpPr txBox="1"/>
          <p:nvPr/>
        </p:nvSpPr>
        <p:spPr>
          <a:xfrm rot="19665761">
            <a:off x="5465212" y="4329544"/>
            <a:ext cx="3699975" cy="830997"/>
          </a:xfrm>
          <a:prstGeom prst="rect">
            <a:avLst/>
          </a:prstGeom>
          <a:solidFill>
            <a:schemeClr val="accent1"/>
          </a:solidFill>
        </p:spPr>
        <p:txBody>
          <a:bodyPr wrap="square" rtlCol="0">
            <a:spAutoFit/>
          </a:bodyPr>
          <a:lstStyle/>
          <a:p>
            <a:pPr defTabSz="457200"/>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Base: </a:t>
            </a:r>
            <a:r>
              <a:rPr lang="en-US" sz="1600" kern="1200" dirty="0" err="1">
                <a:solidFill>
                  <a:prstClr val="white"/>
                </a:solidFill>
                <a:latin typeface="Consolas" panose="020B0609020204030204" pitchFamily="49" charset="0"/>
                <a:ea typeface="Arial Unicode MS" panose="020B0604020202020204" pitchFamily="34" charset="-128"/>
                <a:cs typeface="Consolas" panose="020B0609020204030204" pitchFamily="49" charset="0"/>
              </a:rPr>
              <a:t>tolower</a:t>
            </a:r>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(basic)</a:t>
            </a:r>
          </a:p>
          <a:p>
            <a:pPr defTabSz="457200"/>
            <a:r>
              <a:rPr lang="en-US" sz="1600" kern="1200" dirty="0" err="1">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Stringr</a:t>
            </a:r>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1600" kern="1200" dirty="0" err="1">
                <a:solidFill>
                  <a:prstClr val="white"/>
                </a:solidFill>
                <a:latin typeface="Consolas" panose="020B0609020204030204" pitchFamily="49" charset="0"/>
                <a:ea typeface="Arial Unicode MS" panose="020B0604020202020204" pitchFamily="34" charset="-128"/>
                <a:cs typeface="Consolas" panose="020B0609020204030204" pitchFamily="49" charset="0"/>
              </a:rPr>
              <a:t>str_to_lower</a:t>
            </a:r>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(wrapper)</a:t>
            </a:r>
          </a:p>
          <a:p>
            <a:pPr defTabSz="457200"/>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Custom: </a:t>
            </a:r>
            <a:r>
              <a:rPr lang="en-US" sz="1600" kern="1200" dirty="0" err="1">
                <a:solidFill>
                  <a:prstClr val="white"/>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(handles errors)</a:t>
            </a:r>
          </a:p>
        </p:txBody>
      </p:sp>
      <p:sp>
        <p:nvSpPr>
          <p:cNvPr id="11" name="Footer Placeholder 5">
            <a:extLst>
              <a:ext uri="{FF2B5EF4-FFF2-40B4-BE49-F238E27FC236}">
                <a16:creationId xmlns:a16="http://schemas.microsoft.com/office/drawing/2014/main" id="{57FB663B-C4A4-4685-ADE7-88CAA5A34233}"/>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69195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11/14/22</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28</a:t>
            </a:fld>
            <a:endParaRPr lang="en-US"/>
          </a:p>
        </p:txBody>
      </p:sp>
      <p:sp>
        <p:nvSpPr>
          <p:cNvPr id="6" name="Rectangle 5"/>
          <p:cNvSpPr/>
          <p:nvPr/>
        </p:nvSpPr>
        <p:spPr>
          <a:xfrm>
            <a:off x="251020" y="1533094"/>
            <a:ext cx="7764268" cy="646331"/>
          </a:xfrm>
          <a:prstGeom prst="rect">
            <a:avLst/>
          </a:prstGeom>
          <a:solidFill>
            <a:schemeClr val="bg1">
              <a:lumMod val="85000"/>
            </a:schemeClr>
          </a:solidFill>
        </p:spPr>
        <p:txBody>
          <a:bodyPr wrap="square">
            <a:spAutoFit/>
          </a:bodyPr>
          <a:lstStyle/>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#Create custom stop words</a:t>
            </a: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c(</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stopwords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english</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'lol',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smh</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7" name="TextBox 6"/>
          <p:cNvSpPr txBox="1"/>
          <p:nvPr/>
        </p:nvSpPr>
        <p:spPr>
          <a:xfrm>
            <a:off x="251021" y="1163762"/>
            <a:ext cx="7141763"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a:t>
            </a:r>
            <a:r>
              <a:rPr lang="en-US" dirty="0" err="1"/>
              <a:t>custom.stopwords</a:t>
            </a:r>
            <a:r>
              <a:rPr lang="en-US" dirty="0"/>
              <a:t>” combines vectors of words to remove from the corpus</a:t>
            </a:r>
          </a:p>
        </p:txBody>
      </p:sp>
      <p:sp>
        <p:nvSpPr>
          <p:cNvPr id="9" name="TextBox 8"/>
          <p:cNvSpPr txBox="1"/>
          <p:nvPr/>
        </p:nvSpPr>
        <p:spPr>
          <a:xfrm>
            <a:off x="5143499" y="2224670"/>
            <a:ext cx="2857501" cy="584775"/>
          </a:xfrm>
          <a:prstGeom prst="rect">
            <a:avLst/>
          </a:prstGeom>
          <a:solidFill>
            <a:schemeClr val="accent1"/>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Add channel specific stop words.  </a:t>
            </a:r>
          </a:p>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E.g. Twitter abbreviations</a:t>
            </a:r>
          </a:p>
        </p:txBody>
      </p:sp>
      <p:sp>
        <p:nvSpPr>
          <p:cNvPr id="11" name="Rectangle 10"/>
          <p:cNvSpPr/>
          <p:nvPr/>
        </p:nvSpPr>
        <p:spPr>
          <a:xfrm>
            <a:off x="111060" y="3400165"/>
            <a:ext cx="8939156" cy="2585323"/>
          </a:xfrm>
          <a:prstGeom prst="rect">
            <a:avLst/>
          </a:prstGeom>
          <a:solidFill>
            <a:schemeClr val="bg1">
              <a:lumMod val="85000"/>
            </a:schemeClr>
          </a:solidFill>
        </p:spPr>
        <p:txBody>
          <a:bodyPr wrap="square">
            <a:spAutoFit/>
          </a:bodyPr>
          <a:lstStyle/>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Data</a:t>
            </a:r>
          </a:p>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text&lt;-read.csv('coffee.csv', header=TRUE)</a:t>
            </a:r>
          </a:p>
          <a:p>
            <a:pPr defTabSz="457200"/>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As of tm version 0.7-3 tabular was deprecated</a:t>
            </a:r>
          </a:p>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names(text)[1]&lt;-'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doc_id</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#first 2 columns must be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doc_id</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&amp; </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'text'</a:t>
            </a:r>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DataframeSource</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(text))</a:t>
            </a: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2" name="TextBox 11"/>
          <p:cNvSpPr txBox="1"/>
          <p:nvPr/>
        </p:nvSpPr>
        <p:spPr>
          <a:xfrm>
            <a:off x="111060" y="3030833"/>
            <a:ext cx="3219728"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Retaining Meta Data Information</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4307776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t>Open </a:t>
            </a:r>
            <a:r>
              <a:rPr lang="en-US" sz="2800" dirty="0" err="1"/>
              <a:t>B_Cleaning_and_Frequency_Count.R</a:t>
            </a:r>
            <a:endParaRPr lang="en-US" sz="2800" dirty="0"/>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11/14/22</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29</a:t>
            </a:fld>
            <a:endParaRPr lang="en-US"/>
          </a:p>
        </p:txBody>
      </p:sp>
      <p:sp>
        <p:nvSpPr>
          <p:cNvPr id="9" name="Footer Placeholder 5">
            <a:extLst>
              <a:ext uri="{FF2B5EF4-FFF2-40B4-BE49-F238E27FC236}">
                <a16:creationId xmlns:a16="http://schemas.microsoft.com/office/drawing/2014/main" id="{DBB2B3EF-AB58-48CF-9BD0-D8993F5AF9F9}"/>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958394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11/14/22</a:t>
            </a:fld>
            <a:endParaRPr lang="en-US" dirty="0"/>
          </a:p>
        </p:txBody>
      </p:sp>
      <p:sp>
        <p:nvSpPr>
          <p:cNvPr id="3" name="Title 2"/>
          <p:cNvSpPr>
            <a:spLocks noGrp="1"/>
          </p:cNvSpPr>
          <p:nvPr>
            <p:ph type="title"/>
          </p:nvPr>
        </p:nvSpPr>
        <p:spPr/>
        <p:txBody>
          <a:bodyPr/>
          <a:lstStyle/>
          <a:p>
            <a:r>
              <a:rPr lang="en-US" dirty="0"/>
              <a:t>Shameless Plug #1</a:t>
            </a:r>
          </a:p>
        </p:txBody>
      </p:sp>
      <p:sp>
        <p:nvSpPr>
          <p:cNvPr id="4" name="Slide Number Placeholder 3"/>
          <p:cNvSpPr>
            <a:spLocks noGrp="1"/>
          </p:cNvSpPr>
          <p:nvPr>
            <p:ph type="sldNum" sz="quarter" idx="12"/>
          </p:nvPr>
        </p:nvSpPr>
        <p:spPr/>
        <p:txBody>
          <a:bodyPr/>
          <a:lstStyle/>
          <a:p>
            <a:fld id="{37290FF7-652B-4475-AEAB-8B1A5D23AE09}" type="slidenum">
              <a:rPr lang="en-US" smtClean="0"/>
              <a:t>3</a:t>
            </a:fld>
            <a:endParaRPr lang="en-US" dirty="0"/>
          </a:p>
        </p:txBody>
      </p:sp>
      <p:sp>
        <p:nvSpPr>
          <p:cNvPr id="5" name="Footer Placeholder 4"/>
          <p:cNvSpPr>
            <a:spLocks noGrp="1"/>
          </p:cNvSpPr>
          <p:nvPr>
            <p:ph type="ftr" sz="quarter" idx="3"/>
          </p:nvPr>
        </p:nvSpPr>
        <p:spPr/>
        <p:txBody>
          <a:bodyPr/>
          <a:lstStyle/>
          <a:p>
            <a:r>
              <a:rPr lang="en-US" dirty="0"/>
              <a:t>Kwartler CSCI -96</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806" y="1294448"/>
            <a:ext cx="2553981" cy="3847998"/>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000" r="27306" b="44000"/>
          <a:stretch/>
        </p:blipFill>
        <p:spPr>
          <a:xfrm>
            <a:off x="5394961" y="4089072"/>
            <a:ext cx="3237278" cy="1371600"/>
          </a:xfrm>
          <a:prstGeom prst="rect">
            <a:avLst/>
          </a:prstGeom>
          <a:ln>
            <a:solidFill>
              <a:schemeClr val="tx1"/>
            </a:solidFill>
          </a:ln>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17334" r="32620" b="43555"/>
          <a:stretch/>
        </p:blipFill>
        <p:spPr>
          <a:xfrm>
            <a:off x="5394961" y="2621266"/>
            <a:ext cx="2930693" cy="1371600"/>
          </a:xfrm>
          <a:prstGeom prst="rect">
            <a:avLst/>
          </a:prstGeom>
          <a:ln>
            <a:solidFill>
              <a:schemeClr val="tx1"/>
            </a:solidFill>
          </a:ln>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t="17778" r="33140" b="44000"/>
          <a:stretch/>
        </p:blipFill>
        <p:spPr>
          <a:xfrm>
            <a:off x="5394961" y="1110606"/>
            <a:ext cx="2972594" cy="1371600"/>
          </a:xfrm>
          <a:prstGeom prst="rect">
            <a:avLst/>
          </a:prstGeom>
          <a:ln>
            <a:solidFill>
              <a:schemeClr val="tx1"/>
            </a:solidFill>
          </a:ln>
        </p:spPr>
      </p:pic>
    </p:spTree>
    <p:extLst>
      <p:ext uri="{BB962C8B-B14F-4D97-AF65-F5344CB8AC3E}">
        <p14:creationId xmlns:p14="http://schemas.microsoft.com/office/powerpoint/2010/main" val="17453401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11/14/22</a:t>
            </a:fld>
            <a:endParaRPr lang="en-US"/>
          </a:p>
        </p:txBody>
      </p:sp>
      <p:sp>
        <p:nvSpPr>
          <p:cNvPr id="3" name="Title 2"/>
          <p:cNvSpPr>
            <a:spLocks noGrp="1"/>
          </p:cNvSpPr>
          <p:nvPr>
            <p:ph type="title"/>
          </p:nvPr>
        </p:nvSpPr>
        <p:spPr/>
        <p:txBody>
          <a:bodyPr/>
          <a:lstStyle/>
          <a:p>
            <a:r>
              <a:rPr lang="en-US" dirty="0"/>
              <a:t>For Bag of Words, how is data organized?</a:t>
            </a:r>
          </a:p>
        </p:txBody>
      </p:sp>
      <p:sp>
        <p:nvSpPr>
          <p:cNvPr id="4" name="Slide Number Placeholder 3"/>
          <p:cNvSpPr>
            <a:spLocks noGrp="1"/>
          </p:cNvSpPr>
          <p:nvPr>
            <p:ph type="sldNum" sz="quarter" idx="12"/>
          </p:nvPr>
        </p:nvSpPr>
        <p:spPr/>
        <p:txBody>
          <a:bodyPr/>
          <a:lstStyle/>
          <a:p>
            <a:fld id="{37290FF7-652B-4475-AEAB-8B1A5D23AE09}" type="slidenum">
              <a:rPr lang="en-US" smtClean="0"/>
              <a:t>30</a:t>
            </a:fld>
            <a:endParaRPr lang="en-US"/>
          </a:p>
        </p:txBody>
      </p:sp>
      <p:sp>
        <p:nvSpPr>
          <p:cNvPr id="5" name="Footer Placeholder 4"/>
          <p:cNvSpPr>
            <a:spLocks noGrp="1"/>
          </p:cNvSpPr>
          <p:nvPr>
            <p:ph type="ftr" sz="quarter" idx="3"/>
          </p:nvPr>
        </p:nvSpPr>
        <p:spPr/>
        <p:txBody>
          <a:bodyPr/>
          <a:lstStyle/>
          <a:p>
            <a:r>
              <a:rPr lang="en-US" dirty="0"/>
              <a:t>Kwartler CSCI -96</a:t>
            </a:r>
          </a:p>
        </p:txBody>
      </p:sp>
      <p:sp>
        <p:nvSpPr>
          <p:cNvPr id="10" name="Rectangle 9">
            <a:extLst>
              <a:ext uri="{FF2B5EF4-FFF2-40B4-BE49-F238E27FC236}">
                <a16:creationId xmlns:a16="http://schemas.microsoft.com/office/drawing/2014/main" id="{5CCC3125-0793-4764-A090-AAD0A322BE20}"/>
              </a:ext>
            </a:extLst>
          </p:cNvPr>
          <p:cNvSpPr/>
          <p:nvPr/>
        </p:nvSpPr>
        <p:spPr>
          <a:xfrm>
            <a:off x="365760" y="4617577"/>
            <a:ext cx="4453646" cy="115363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DocumentTermMatrix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txtTdm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TermDocumentMatrix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txtDtmM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as.matrix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txtTdmM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as.matrix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txtTdm</a:t>
            </a:r>
            <a:r>
              <a:rPr lang="en-US" sz="1600" dirty="0">
                <a:solidFill>
                  <a:schemeClr val="tx1"/>
                </a:solidFill>
                <a:latin typeface="Consolas" panose="020B0609020204030204" pitchFamily="49" charset="0"/>
                <a:cs typeface="Consolas" panose="020B0609020204030204" pitchFamily="49" charset="0"/>
              </a:rPr>
              <a:t>)</a:t>
            </a:r>
          </a:p>
        </p:txBody>
      </p:sp>
      <p:sp>
        <p:nvSpPr>
          <p:cNvPr id="12" name="Rectangle 11">
            <a:extLst>
              <a:ext uri="{FF2B5EF4-FFF2-40B4-BE49-F238E27FC236}">
                <a16:creationId xmlns:a16="http://schemas.microsoft.com/office/drawing/2014/main" id="{19889756-F100-4C4C-ADAB-79A1BBE2D7E1}"/>
              </a:ext>
            </a:extLst>
          </p:cNvPr>
          <p:cNvSpPr/>
          <p:nvPr/>
        </p:nvSpPr>
        <p:spPr>
          <a:xfrm>
            <a:off x="365759" y="4248574"/>
            <a:ext cx="445364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Code to Create the DTM/TDM and change to a matrix</a:t>
            </a:r>
          </a:p>
        </p:txBody>
      </p:sp>
      <p:sp>
        <p:nvSpPr>
          <p:cNvPr id="14" name="Rectangle 13">
            <a:extLst>
              <a:ext uri="{FF2B5EF4-FFF2-40B4-BE49-F238E27FC236}">
                <a16:creationId xmlns:a16="http://schemas.microsoft.com/office/drawing/2014/main" id="{9E667B80-37C5-4FA1-A8B6-4145CB28D72E}"/>
              </a:ext>
            </a:extLst>
          </p:cNvPr>
          <p:cNvSpPr/>
          <p:nvPr/>
        </p:nvSpPr>
        <p:spPr>
          <a:xfrm>
            <a:off x="365760" y="5944317"/>
            <a:ext cx="8409940" cy="353943"/>
          </a:xfrm>
          <a:prstGeom prst="rect">
            <a:avLst/>
          </a:prstGeom>
          <a:solidFill>
            <a:schemeClr val="accent1"/>
          </a:solidFill>
        </p:spPr>
        <p:txBody>
          <a:bodyPr wrap="square">
            <a:spAutoFit/>
          </a:bodyPr>
          <a:lstStyle/>
          <a:p>
            <a:pPr defTabSz="457200"/>
            <a:r>
              <a:rPr lang="en-US" sz="1700" kern="1200" dirty="0">
                <a:solidFill>
                  <a:schemeClr val="bg1"/>
                </a:solidFill>
                <a:latin typeface="+mj-lt"/>
                <a:ea typeface="Arial Unicode MS" panose="020B0604020202020204" pitchFamily="34" charset="-128"/>
                <a:cs typeface="Consolas" panose="020B0609020204030204" pitchFamily="49" charset="0"/>
              </a:rPr>
              <a:t>The matrices are sparse (many 0’s) so additional steps may be needed to extract information.</a:t>
            </a:r>
          </a:p>
        </p:txBody>
      </p:sp>
      <p:graphicFrame>
        <p:nvGraphicFramePr>
          <p:cNvPr id="15" name="Table 14">
            <a:extLst>
              <a:ext uri="{FF2B5EF4-FFF2-40B4-BE49-F238E27FC236}">
                <a16:creationId xmlns:a16="http://schemas.microsoft.com/office/drawing/2014/main" id="{270F226D-E0DE-45AD-821B-7663925F86C1}"/>
              </a:ext>
            </a:extLst>
          </p:cNvPr>
          <p:cNvGraphicFramePr>
            <a:graphicFrameLocks noGrp="1"/>
          </p:cNvGraphicFramePr>
          <p:nvPr>
            <p:extLst>
              <p:ext uri="{D42A27DB-BD31-4B8C-83A1-F6EECF244321}">
                <p14:modId xmlns:p14="http://schemas.microsoft.com/office/powerpoint/2010/main" val="2447775404"/>
              </p:ext>
            </p:extLst>
          </p:nvPr>
        </p:nvGraphicFramePr>
        <p:xfrm>
          <a:off x="365760" y="1604750"/>
          <a:ext cx="4453647" cy="22504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576654">
                  <a:extLst>
                    <a:ext uri="{9D8B030D-6E8A-4147-A177-3AD203B41FA5}">
                      <a16:colId xmlns:a16="http://schemas.microsoft.com/office/drawing/2014/main" val="20002"/>
                    </a:ext>
                  </a:extLst>
                </a:gridCol>
                <a:gridCol w="646430">
                  <a:extLst>
                    <a:ext uri="{9D8B030D-6E8A-4147-A177-3AD203B41FA5}">
                      <a16:colId xmlns:a16="http://schemas.microsoft.com/office/drawing/2014/main" val="20003"/>
                    </a:ext>
                  </a:extLst>
                </a:gridCol>
                <a:gridCol w="694055">
                  <a:extLst>
                    <a:ext uri="{9D8B030D-6E8A-4147-A177-3AD203B41FA5}">
                      <a16:colId xmlns:a16="http://schemas.microsoft.com/office/drawing/2014/main" val="20004"/>
                    </a:ext>
                  </a:extLst>
                </a:gridCol>
                <a:gridCol w="360680">
                  <a:extLst>
                    <a:ext uri="{9D8B030D-6E8A-4147-A177-3AD203B41FA5}">
                      <a16:colId xmlns:a16="http://schemas.microsoft.com/office/drawing/2014/main" val="20005"/>
                    </a:ext>
                  </a:extLst>
                </a:gridCol>
                <a:gridCol w="779780">
                  <a:extLst>
                    <a:ext uri="{9D8B030D-6E8A-4147-A177-3AD203B41FA5}">
                      <a16:colId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Tweet1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5"/>
                  </a:ext>
                </a:extLst>
              </a:tr>
            </a:tbl>
          </a:graphicData>
        </a:graphic>
      </p:graphicFrame>
      <p:sp>
        <p:nvSpPr>
          <p:cNvPr id="16" name="Rectangle 15">
            <a:extLst>
              <a:ext uri="{FF2B5EF4-FFF2-40B4-BE49-F238E27FC236}">
                <a16:creationId xmlns:a16="http://schemas.microsoft.com/office/drawing/2014/main" id="{DE8506CF-AECA-4CC7-B5EC-4CA9F1E0F568}"/>
              </a:ext>
            </a:extLst>
          </p:cNvPr>
          <p:cNvSpPr/>
          <p:nvPr/>
        </p:nvSpPr>
        <p:spPr>
          <a:xfrm>
            <a:off x="365758" y="1237369"/>
            <a:ext cx="443484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Term Document Matrix</a:t>
            </a:r>
          </a:p>
        </p:txBody>
      </p:sp>
      <p:graphicFrame>
        <p:nvGraphicFramePr>
          <p:cNvPr id="17" name="Table 16">
            <a:extLst>
              <a:ext uri="{FF2B5EF4-FFF2-40B4-BE49-F238E27FC236}">
                <a16:creationId xmlns:a16="http://schemas.microsoft.com/office/drawing/2014/main" id="{FC3AE280-ABA7-4970-8744-D0E24542C377}"/>
              </a:ext>
            </a:extLst>
          </p:cNvPr>
          <p:cNvGraphicFramePr>
            <a:graphicFrameLocks noGrp="1"/>
          </p:cNvGraphicFramePr>
          <p:nvPr>
            <p:extLst>
              <p:ext uri="{D42A27DB-BD31-4B8C-83A1-F6EECF244321}">
                <p14:modId xmlns:p14="http://schemas.microsoft.com/office/powerpoint/2010/main" val="1977469835"/>
              </p:ext>
            </p:extLst>
          </p:nvPr>
        </p:nvGraphicFramePr>
        <p:xfrm>
          <a:off x="5193746" y="1630150"/>
          <a:ext cx="3513457" cy="22250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597218">
                  <a:extLst>
                    <a:ext uri="{9D8B030D-6E8A-4147-A177-3AD203B41FA5}">
                      <a16:colId xmlns:a16="http://schemas.microsoft.com/office/drawing/2014/main" val="20001"/>
                    </a:ext>
                  </a:extLst>
                </a:gridCol>
                <a:gridCol w="597218">
                  <a:extLst>
                    <a:ext uri="{9D8B030D-6E8A-4147-A177-3AD203B41FA5}">
                      <a16:colId xmlns:a16="http://schemas.microsoft.com/office/drawing/2014/main" val="20002"/>
                    </a:ext>
                  </a:extLst>
                </a:gridCol>
                <a:gridCol w="597218">
                  <a:extLst>
                    <a:ext uri="{9D8B030D-6E8A-4147-A177-3AD203B41FA5}">
                      <a16:colId xmlns:a16="http://schemas.microsoft.com/office/drawing/2014/main" val="20003"/>
                    </a:ext>
                  </a:extLst>
                </a:gridCol>
                <a:gridCol w="344805">
                  <a:extLst>
                    <a:ext uri="{9D8B030D-6E8A-4147-A177-3AD203B41FA5}">
                      <a16:colId xmlns:a16="http://schemas.microsoft.com/office/drawing/2014/main" val="20004"/>
                    </a:ext>
                  </a:extLst>
                </a:gridCol>
                <a:gridCol w="675005">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E8FFC286-E215-43A9-B51D-20E465668F33}"/>
              </a:ext>
            </a:extLst>
          </p:cNvPr>
          <p:cNvSpPr/>
          <p:nvPr/>
        </p:nvSpPr>
        <p:spPr>
          <a:xfrm>
            <a:off x="5193746" y="1249919"/>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19" name="Rectangle 18">
            <a:extLst>
              <a:ext uri="{FF2B5EF4-FFF2-40B4-BE49-F238E27FC236}">
                <a16:creationId xmlns:a16="http://schemas.microsoft.com/office/drawing/2014/main" id="{948A66C7-8011-4A5F-A82A-92177B696CA0}"/>
              </a:ext>
            </a:extLst>
          </p:cNvPr>
          <p:cNvSpPr/>
          <p:nvPr/>
        </p:nvSpPr>
        <p:spPr>
          <a:xfrm>
            <a:off x="5129846" y="4248574"/>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Why are DTM &amp; TDM Sparse?  What do they represent?</a:t>
            </a:r>
          </a:p>
        </p:txBody>
      </p:sp>
      <p:sp>
        <p:nvSpPr>
          <p:cNvPr id="20" name="Rectangle 19">
            <a:extLst>
              <a:ext uri="{FF2B5EF4-FFF2-40B4-BE49-F238E27FC236}">
                <a16:creationId xmlns:a16="http://schemas.microsoft.com/office/drawing/2014/main" id="{7097BD3E-8060-4D7E-B28F-7036109F93D8}"/>
              </a:ext>
            </a:extLst>
          </p:cNvPr>
          <p:cNvSpPr/>
          <p:nvPr/>
        </p:nvSpPr>
        <p:spPr>
          <a:xfrm>
            <a:off x="5129846" y="4617577"/>
            <a:ext cx="3513458" cy="115363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algn="ctr"/>
            <a:endParaRPr lang="en-US" sz="3600" dirty="0">
              <a:solidFill>
                <a:schemeClr val="tx1"/>
              </a:solidFill>
              <a:latin typeface="+mj-lt"/>
              <a:cs typeface="Consolas" panose="020B0609020204030204" pitchFamily="49" charset="0"/>
            </a:endParaRPr>
          </a:p>
        </p:txBody>
      </p:sp>
      <p:sp>
        <p:nvSpPr>
          <p:cNvPr id="6" name="TextBox 5">
            <a:extLst>
              <a:ext uri="{FF2B5EF4-FFF2-40B4-BE49-F238E27FC236}">
                <a16:creationId xmlns:a16="http://schemas.microsoft.com/office/drawing/2014/main" id="{71913972-4453-478B-B709-646647E27FDC}"/>
              </a:ext>
            </a:extLst>
          </p:cNvPr>
          <p:cNvSpPr txBox="1"/>
          <p:nvPr/>
        </p:nvSpPr>
        <p:spPr>
          <a:xfrm>
            <a:off x="6457950" y="4840776"/>
            <a:ext cx="611065" cy="646331"/>
          </a:xfrm>
          <a:prstGeom prst="rect">
            <a:avLst/>
          </a:prstGeom>
          <a:noFill/>
        </p:spPr>
        <p:txBody>
          <a:bodyPr wrap="none" rtlCol="0">
            <a:spAutoFit/>
          </a:bodyPr>
          <a:lstStyle/>
          <a:p>
            <a:r>
              <a:rPr lang="en-US" sz="3600" dirty="0"/>
              <a:t>??</a:t>
            </a:r>
          </a:p>
        </p:txBody>
      </p:sp>
    </p:spTree>
    <p:extLst>
      <p:ext uri="{BB962C8B-B14F-4D97-AF65-F5344CB8AC3E}">
        <p14:creationId xmlns:p14="http://schemas.microsoft.com/office/powerpoint/2010/main" val="47530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animBg="1"/>
      <p:bldP spid="16" grpId="0" animBg="1"/>
      <p:bldP spid="18" grpId="0" animBg="1"/>
      <p:bldP spid="19" grpId="0" animBg="1"/>
      <p:bldP spid="20" grpId="0" animBg="1"/>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nvPr>
        </p:nvGraphicFramePr>
        <p:xfrm>
          <a:off x="614363" y="1111250"/>
          <a:ext cx="7915275" cy="3708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1800" b="0" strike="noStrike" dirty="0">
                          <a:solidFill>
                            <a:schemeClr val="bg1"/>
                          </a:solidFill>
                          <a:latin typeface="+mn-lt"/>
                        </a:rPr>
                        <a:t>Start</a:t>
                      </a:r>
                    </a:p>
                  </a:txBody>
                  <a:tcPr/>
                </a:tc>
                <a:tc>
                  <a:txBody>
                    <a:bodyPr/>
                    <a:lstStyle/>
                    <a:p>
                      <a:pPr algn="ctr"/>
                      <a:r>
                        <a:rPr lang="en-US" sz="1800" b="0" strike="noStrike" dirty="0">
                          <a:solidFill>
                            <a:schemeClr val="bg1"/>
                          </a:solidFill>
                          <a:latin typeface="+mn-lt"/>
                        </a:rPr>
                        <a:t>End</a:t>
                      </a:r>
                    </a:p>
                  </a:txBody>
                  <a:tcPr/>
                </a:tc>
                <a:tc>
                  <a:txBody>
                    <a:bodyPr/>
                    <a:lstStyle/>
                    <a:p>
                      <a:r>
                        <a:rPr lang="en-US" sz="1800" b="0" strike="noStrike" dirty="0">
                          <a:solidFill>
                            <a:schemeClr val="bg1"/>
                          </a:solidFill>
                          <a:latin typeface="+mn-lt"/>
                        </a:rPr>
                        <a:t>Item</a:t>
                      </a:r>
                    </a:p>
                  </a:txBody>
                  <a:tcPr/>
                </a:tc>
                <a:extLst>
                  <a:ext uri="{0D108BD9-81ED-4DB2-BD59-A6C34878D82A}">
                    <a16:rowId xmlns:a16="http://schemas.microsoft.com/office/drawing/2014/main" val="10000"/>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dirty="0">
                          <a:latin typeface="+mn-lt"/>
                        </a:rPr>
                        <a:t>What is Text Mining (TM)?</a:t>
                      </a:r>
                    </a:p>
                  </a:txBody>
                  <a:tcPr/>
                </a:tc>
                <a:extLst>
                  <a:ext uri="{0D108BD9-81ED-4DB2-BD59-A6C34878D82A}">
                    <a16:rowId xmlns:a16="http://schemas.microsoft.com/office/drawing/2014/main" val="1000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Keyword Scanning</a:t>
                      </a:r>
                    </a:p>
                  </a:txBody>
                  <a:tcPr/>
                </a:tc>
                <a:extLst>
                  <a:ext uri="{0D108BD9-81ED-4DB2-BD59-A6C34878D82A}">
                    <a16:rowId xmlns:a16="http://schemas.microsoft.com/office/drawing/2014/main" val="1000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Preparation DTM/TDM</a:t>
                      </a:r>
                    </a:p>
                  </a:txBody>
                  <a:tcPr/>
                </a:tc>
                <a:extLst>
                  <a:ext uri="{0D108BD9-81ED-4DB2-BD59-A6C34878D82A}">
                    <a16:rowId xmlns:a16="http://schemas.microsoft.com/office/drawing/2014/main" val="100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Associations &amp; Dendrograms (Clustering)</a:t>
                      </a:r>
                    </a:p>
                  </a:txBody>
                  <a:tcPr/>
                </a:tc>
                <a:extLst>
                  <a:ext uri="{0D108BD9-81ED-4DB2-BD59-A6C34878D82A}">
                    <a16:rowId xmlns:a16="http://schemas.microsoft.com/office/drawing/2014/main" val="385307094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Simple </a:t>
                      </a:r>
                      <a:r>
                        <a:rPr lang="en-US" sz="1800" b="0" strike="noStrike" kern="1200" dirty="0" err="1">
                          <a:solidFill>
                            <a:schemeClr val="tx1"/>
                          </a:solidFill>
                          <a:latin typeface="+mn-lt"/>
                          <a:ea typeface="+mn-ea"/>
                          <a:cs typeface="+mn-cs"/>
                        </a:rPr>
                        <a:t>Wordcloud</a:t>
                      </a:r>
                      <a:endParaRPr lang="en-US" sz="1800" b="0" strike="noStrike" kern="1200" dirty="0">
                        <a:solidFill>
                          <a:schemeClr val="tx1"/>
                        </a:solidFill>
                        <a:latin typeface="+mn-lt"/>
                        <a:ea typeface="+mn-ea"/>
                        <a:cs typeface="+mn-cs"/>
                      </a:endParaRPr>
                    </a:p>
                  </a:txBody>
                  <a:tcPr/>
                </a:tc>
                <a:extLst>
                  <a:ext uri="{0D108BD9-81ED-4DB2-BD59-A6C34878D82A}">
                    <a16:rowId xmlns:a16="http://schemas.microsoft.com/office/drawing/2014/main" val="3086568558"/>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dirty="0">
                          <a:solidFill>
                            <a:schemeClr val="tx1"/>
                          </a:solidFill>
                          <a:latin typeface="+mn-lt"/>
                        </a:rPr>
                        <a:t>Comparison </a:t>
                      </a:r>
                      <a:r>
                        <a:rPr lang="en-US" sz="1800" b="0" strike="noStrike" dirty="0" err="1">
                          <a:solidFill>
                            <a:schemeClr val="tx1"/>
                          </a:solidFill>
                          <a:latin typeface="+mn-lt"/>
                        </a:rPr>
                        <a:t>Wordcloud</a:t>
                      </a:r>
                      <a:endParaRPr lang="en-US" sz="1800" b="0" strike="noStrike" dirty="0">
                        <a:solidFill>
                          <a:schemeClr val="tx1"/>
                        </a:solidFill>
                        <a:latin typeface="+mn-lt"/>
                      </a:endParaRPr>
                    </a:p>
                  </a:txBody>
                  <a:tcPr/>
                </a:tc>
                <a:extLst>
                  <a:ext uri="{0D108BD9-81ED-4DB2-BD59-A6C34878D82A}">
                    <a16:rowId xmlns:a16="http://schemas.microsoft.com/office/drawing/2014/main" val="173947688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kern="1200" dirty="0">
                          <a:solidFill>
                            <a:schemeClr val="tx1"/>
                          </a:solidFill>
                          <a:latin typeface="+mn-lt"/>
                          <a:ea typeface="+mn-ea"/>
                          <a:cs typeface="+mn-cs"/>
                        </a:rPr>
                        <a:t>Polarity/Sentiment</a:t>
                      </a:r>
                    </a:p>
                  </a:txBody>
                  <a:tcPr/>
                </a:tc>
                <a:extLst>
                  <a:ext uri="{0D108BD9-81ED-4DB2-BD59-A6C34878D82A}">
                    <a16:rowId xmlns:a16="http://schemas.microsoft.com/office/drawing/2014/main" val="4176223156"/>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3757889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11/14/22</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31</a:t>
            </a:fld>
            <a:endParaRPr lang="en-US"/>
          </a:p>
        </p:txBody>
      </p:sp>
      <p:sp>
        <p:nvSpPr>
          <p:cNvPr id="8" name="TextBox 7"/>
          <p:cNvSpPr txBox="1"/>
          <p:nvPr/>
        </p:nvSpPr>
        <p:spPr>
          <a:xfrm>
            <a:off x="624840" y="5118735"/>
            <a:ext cx="3891835" cy="923330"/>
          </a:xfrm>
          <a:prstGeom prst="rect">
            <a:avLst/>
          </a:prstGeom>
          <a:noFill/>
        </p:spPr>
        <p:txBody>
          <a:bodyPr wrap="none" rtlCol="0">
            <a:spAutoFit/>
          </a:bodyPr>
          <a:lstStyle/>
          <a:p>
            <a:r>
              <a:rPr lang="en-US" sz="1800" b="1" u="sng" dirty="0">
                <a:latin typeface="+mj-lt"/>
                <a:ea typeface="Arial Unicode MS" panose="020B0604020202020204" pitchFamily="34" charset="-128"/>
                <a:cs typeface="Arial Unicode MS" panose="020B0604020202020204" pitchFamily="34" charset="-128"/>
              </a:rPr>
              <a:t>Goals:</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Learn the basics of text mining</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Apply methods to real ( &amp; messy) data </a:t>
            </a:r>
          </a:p>
        </p:txBody>
      </p:sp>
      <p:sp>
        <p:nvSpPr>
          <p:cNvPr id="9" name="Footer Placeholder 5">
            <a:extLst>
              <a:ext uri="{FF2B5EF4-FFF2-40B4-BE49-F238E27FC236}">
                <a16:creationId xmlns:a16="http://schemas.microsoft.com/office/drawing/2014/main" id="{1C4B0110-9E5B-4DE1-A594-ED304C1A5149}"/>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9298072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Once cleaned, let’s get word frequencies.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11/14/22</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32</a:t>
            </a:fld>
            <a:endParaRPr lang="en-US"/>
          </a:p>
        </p:txBody>
      </p:sp>
      <p:sp>
        <p:nvSpPr>
          <p:cNvPr id="9" name="Rectangle 8">
            <a:extLst>
              <a:ext uri="{FF2B5EF4-FFF2-40B4-BE49-F238E27FC236}">
                <a16:creationId xmlns:a16="http://schemas.microsoft.com/office/drawing/2014/main" id="{F5CD4F4D-781D-474A-9BAC-BB83839CDCE1}"/>
              </a:ext>
            </a:extLst>
          </p:cNvPr>
          <p:cNvSpPr/>
          <p:nvPr/>
        </p:nvSpPr>
        <p:spPr>
          <a:xfrm>
            <a:off x="365758" y="1357837"/>
            <a:ext cx="7653397" cy="584775"/>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rowSums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beerTDMm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(word=names(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),frequency=</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Isosceles Triangle 12">
            <a:extLst>
              <a:ext uri="{FF2B5EF4-FFF2-40B4-BE49-F238E27FC236}">
                <a16:creationId xmlns:a16="http://schemas.microsoft.com/office/drawing/2014/main" id="{86C9C44B-67F3-4E36-8102-211D5F3F934C}"/>
              </a:ext>
            </a:extLst>
          </p:cNvPr>
          <p:cNvSpPr/>
          <p:nvPr/>
        </p:nvSpPr>
        <p:spPr>
          <a:xfrm rot="5400000">
            <a:off x="4721064" y="3544383"/>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4" name="Table 13">
            <a:extLst>
              <a:ext uri="{FF2B5EF4-FFF2-40B4-BE49-F238E27FC236}">
                <a16:creationId xmlns:a16="http://schemas.microsoft.com/office/drawing/2014/main" id="{88D87AD9-BE81-4811-80B4-0B3567211CA3}"/>
              </a:ext>
            </a:extLst>
          </p:cNvPr>
          <p:cNvGraphicFramePr>
            <a:graphicFrameLocks noGrp="1"/>
          </p:cNvGraphicFramePr>
          <p:nvPr>
            <p:extLst>
              <p:ext uri="{D42A27DB-BD31-4B8C-83A1-F6EECF244321}">
                <p14:modId xmlns:p14="http://schemas.microsoft.com/office/powerpoint/2010/main" val="1998001132"/>
              </p:ext>
            </p:extLst>
          </p:nvPr>
        </p:nvGraphicFramePr>
        <p:xfrm>
          <a:off x="5962071" y="2844349"/>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graphicFrame>
        <p:nvGraphicFramePr>
          <p:cNvPr id="15" name="Table 14">
            <a:extLst>
              <a:ext uri="{FF2B5EF4-FFF2-40B4-BE49-F238E27FC236}">
                <a16:creationId xmlns:a16="http://schemas.microsoft.com/office/drawing/2014/main" id="{F8D361A6-416C-4887-85FD-E5397746D674}"/>
              </a:ext>
            </a:extLst>
          </p:cNvPr>
          <p:cNvGraphicFramePr>
            <a:graphicFrameLocks noGrp="1"/>
          </p:cNvGraphicFramePr>
          <p:nvPr>
            <p:extLst>
              <p:ext uri="{D42A27DB-BD31-4B8C-83A1-F6EECF244321}">
                <p14:modId xmlns:p14="http://schemas.microsoft.com/office/powerpoint/2010/main" val="1603658829"/>
              </p:ext>
            </p:extLst>
          </p:nvPr>
        </p:nvGraphicFramePr>
        <p:xfrm>
          <a:off x="365760" y="2818949"/>
          <a:ext cx="4453647" cy="22504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576654">
                  <a:extLst>
                    <a:ext uri="{9D8B030D-6E8A-4147-A177-3AD203B41FA5}">
                      <a16:colId xmlns:a16="http://schemas.microsoft.com/office/drawing/2014/main" val="20002"/>
                    </a:ext>
                  </a:extLst>
                </a:gridCol>
                <a:gridCol w="646430">
                  <a:extLst>
                    <a:ext uri="{9D8B030D-6E8A-4147-A177-3AD203B41FA5}">
                      <a16:colId xmlns:a16="http://schemas.microsoft.com/office/drawing/2014/main" val="20003"/>
                    </a:ext>
                  </a:extLst>
                </a:gridCol>
                <a:gridCol w="694055">
                  <a:extLst>
                    <a:ext uri="{9D8B030D-6E8A-4147-A177-3AD203B41FA5}">
                      <a16:colId xmlns:a16="http://schemas.microsoft.com/office/drawing/2014/main" val="20004"/>
                    </a:ext>
                  </a:extLst>
                </a:gridCol>
                <a:gridCol w="360680">
                  <a:extLst>
                    <a:ext uri="{9D8B030D-6E8A-4147-A177-3AD203B41FA5}">
                      <a16:colId xmlns:a16="http://schemas.microsoft.com/office/drawing/2014/main" val="20005"/>
                    </a:ext>
                  </a:extLst>
                </a:gridCol>
                <a:gridCol w="779780">
                  <a:extLst>
                    <a:ext uri="{9D8B030D-6E8A-4147-A177-3AD203B41FA5}">
                      <a16:colId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Tweet1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5"/>
                  </a:ext>
                </a:extLst>
              </a:tr>
            </a:tbl>
          </a:graphicData>
        </a:graphic>
      </p:graphicFrame>
      <p:sp>
        <p:nvSpPr>
          <p:cNvPr id="16" name="Rectangle 15">
            <a:extLst>
              <a:ext uri="{FF2B5EF4-FFF2-40B4-BE49-F238E27FC236}">
                <a16:creationId xmlns:a16="http://schemas.microsoft.com/office/drawing/2014/main" id="{01845DF9-B1E1-4118-B900-F9A126E097C7}"/>
              </a:ext>
            </a:extLst>
          </p:cNvPr>
          <p:cNvSpPr/>
          <p:nvPr/>
        </p:nvSpPr>
        <p:spPr>
          <a:xfrm>
            <a:off x="365758" y="2451568"/>
            <a:ext cx="443484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Term Document Matrix</a:t>
            </a:r>
          </a:p>
        </p:txBody>
      </p:sp>
      <p:sp>
        <p:nvSpPr>
          <p:cNvPr id="17" name="Rectangle 16">
            <a:extLst>
              <a:ext uri="{FF2B5EF4-FFF2-40B4-BE49-F238E27FC236}">
                <a16:creationId xmlns:a16="http://schemas.microsoft.com/office/drawing/2014/main" id="{381F82B2-C164-4D27-B9E8-F79273567423}"/>
              </a:ext>
            </a:extLst>
          </p:cNvPr>
          <p:cNvSpPr/>
          <p:nvPr/>
        </p:nvSpPr>
        <p:spPr>
          <a:xfrm>
            <a:off x="5962071" y="2478589"/>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sp>
        <p:nvSpPr>
          <p:cNvPr id="12" name="Footer Placeholder 5">
            <a:extLst>
              <a:ext uri="{FF2B5EF4-FFF2-40B4-BE49-F238E27FC236}">
                <a16:creationId xmlns:a16="http://schemas.microsoft.com/office/drawing/2014/main" id="{5E1BA8C0-D712-4C50-880C-42F6FF791BC7}"/>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4250497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What about a DTM?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11/14/22</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33</a:t>
            </a:fld>
            <a:endParaRPr lang="en-US"/>
          </a:p>
        </p:txBody>
      </p:sp>
      <p:sp>
        <p:nvSpPr>
          <p:cNvPr id="8" name="Footer Placeholder 4">
            <a:extLst>
              <a:ext uri="{FF2B5EF4-FFF2-40B4-BE49-F238E27FC236}">
                <a16:creationId xmlns:a16="http://schemas.microsoft.com/office/drawing/2014/main" id="{831F0EBF-9545-4BDE-B6B2-0D32BABD5667}"/>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9" name="Rectangle 8">
            <a:extLst>
              <a:ext uri="{FF2B5EF4-FFF2-40B4-BE49-F238E27FC236}">
                <a16:creationId xmlns:a16="http://schemas.microsoft.com/office/drawing/2014/main" id="{F5CD4F4D-781D-474A-9BAC-BB83839CDCE1}"/>
              </a:ext>
            </a:extLst>
          </p:cNvPr>
          <p:cNvSpPr/>
          <p:nvPr/>
        </p:nvSpPr>
        <p:spPr>
          <a:xfrm>
            <a:off x="365758" y="1357837"/>
            <a:ext cx="7653397" cy="584775"/>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a:solidFill>
                  <a:prstClr val="black"/>
                </a:solidFill>
                <a:highlight>
                  <a:srgbClr val="FFFF00"/>
                </a:highlight>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beerDTMm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(word=names(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),frequency=</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Isosceles Triangle 12">
            <a:extLst>
              <a:ext uri="{FF2B5EF4-FFF2-40B4-BE49-F238E27FC236}">
                <a16:creationId xmlns:a16="http://schemas.microsoft.com/office/drawing/2014/main" id="{86C9C44B-67F3-4E36-8102-211D5F3F934C}"/>
              </a:ext>
            </a:extLst>
          </p:cNvPr>
          <p:cNvSpPr/>
          <p:nvPr/>
        </p:nvSpPr>
        <p:spPr>
          <a:xfrm rot="5400000">
            <a:off x="4382414" y="3552522"/>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4" name="Table 13">
            <a:extLst>
              <a:ext uri="{FF2B5EF4-FFF2-40B4-BE49-F238E27FC236}">
                <a16:creationId xmlns:a16="http://schemas.microsoft.com/office/drawing/2014/main" id="{88D87AD9-BE81-4811-80B4-0B3567211CA3}"/>
              </a:ext>
            </a:extLst>
          </p:cNvPr>
          <p:cNvGraphicFramePr>
            <a:graphicFrameLocks noGrp="1"/>
          </p:cNvGraphicFramePr>
          <p:nvPr/>
        </p:nvGraphicFramePr>
        <p:xfrm>
          <a:off x="5962071" y="2844349"/>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17" name="Rectangle 16">
            <a:extLst>
              <a:ext uri="{FF2B5EF4-FFF2-40B4-BE49-F238E27FC236}">
                <a16:creationId xmlns:a16="http://schemas.microsoft.com/office/drawing/2014/main" id="{381F82B2-C164-4D27-B9E8-F79273567423}"/>
              </a:ext>
            </a:extLst>
          </p:cNvPr>
          <p:cNvSpPr/>
          <p:nvPr/>
        </p:nvSpPr>
        <p:spPr>
          <a:xfrm>
            <a:off x="5962071" y="2478589"/>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graphicFrame>
        <p:nvGraphicFramePr>
          <p:cNvPr id="12" name="Table 11">
            <a:extLst>
              <a:ext uri="{FF2B5EF4-FFF2-40B4-BE49-F238E27FC236}">
                <a16:creationId xmlns:a16="http://schemas.microsoft.com/office/drawing/2014/main" id="{4C4D17DA-10C0-4D66-98BE-6ADB82890F25}"/>
              </a:ext>
            </a:extLst>
          </p:cNvPr>
          <p:cNvGraphicFramePr>
            <a:graphicFrameLocks noGrp="1"/>
          </p:cNvGraphicFramePr>
          <p:nvPr>
            <p:extLst>
              <p:ext uri="{D42A27DB-BD31-4B8C-83A1-F6EECF244321}">
                <p14:modId xmlns:p14="http://schemas.microsoft.com/office/powerpoint/2010/main" val="1776743339"/>
              </p:ext>
            </p:extLst>
          </p:nvPr>
        </p:nvGraphicFramePr>
        <p:xfrm>
          <a:off x="628650" y="2844349"/>
          <a:ext cx="3513457" cy="22250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597218">
                  <a:extLst>
                    <a:ext uri="{9D8B030D-6E8A-4147-A177-3AD203B41FA5}">
                      <a16:colId xmlns:a16="http://schemas.microsoft.com/office/drawing/2014/main" val="20001"/>
                    </a:ext>
                  </a:extLst>
                </a:gridCol>
                <a:gridCol w="597218">
                  <a:extLst>
                    <a:ext uri="{9D8B030D-6E8A-4147-A177-3AD203B41FA5}">
                      <a16:colId xmlns:a16="http://schemas.microsoft.com/office/drawing/2014/main" val="20002"/>
                    </a:ext>
                  </a:extLst>
                </a:gridCol>
                <a:gridCol w="597218">
                  <a:extLst>
                    <a:ext uri="{9D8B030D-6E8A-4147-A177-3AD203B41FA5}">
                      <a16:colId xmlns:a16="http://schemas.microsoft.com/office/drawing/2014/main" val="20003"/>
                    </a:ext>
                  </a:extLst>
                </a:gridCol>
                <a:gridCol w="344805">
                  <a:extLst>
                    <a:ext uri="{9D8B030D-6E8A-4147-A177-3AD203B41FA5}">
                      <a16:colId xmlns:a16="http://schemas.microsoft.com/office/drawing/2014/main" val="20004"/>
                    </a:ext>
                  </a:extLst>
                </a:gridCol>
                <a:gridCol w="675005">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954BE713-5D5B-4EF8-BA05-3C4EC246EE00}"/>
              </a:ext>
            </a:extLst>
          </p:cNvPr>
          <p:cNvSpPr/>
          <p:nvPr/>
        </p:nvSpPr>
        <p:spPr>
          <a:xfrm>
            <a:off x="628650" y="2464118"/>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19" name="Rectangle 18">
            <a:extLst>
              <a:ext uri="{FF2B5EF4-FFF2-40B4-BE49-F238E27FC236}">
                <a16:creationId xmlns:a16="http://schemas.microsoft.com/office/drawing/2014/main" id="{B65284A7-C729-4E1C-B51B-D449ADBE7276}"/>
              </a:ext>
            </a:extLst>
          </p:cNvPr>
          <p:cNvSpPr/>
          <p:nvPr/>
        </p:nvSpPr>
        <p:spPr>
          <a:xfrm>
            <a:off x="365758" y="5710397"/>
            <a:ext cx="7653397" cy="353943"/>
          </a:xfrm>
          <a:prstGeom prst="rect">
            <a:avLst/>
          </a:prstGeom>
          <a:solidFill>
            <a:schemeClr val="accent3"/>
          </a:solidFill>
        </p:spPr>
        <p:txBody>
          <a:bodyPr wrap="square">
            <a:spAutoFit/>
          </a:bodyPr>
          <a:lstStyle/>
          <a:p>
            <a:pPr defTabSz="457200"/>
            <a:r>
              <a:rPr lang="en-US" sz="1700" dirty="0">
                <a:solidFill>
                  <a:schemeClr val="bg1"/>
                </a:solidFill>
                <a:latin typeface="+mj-lt"/>
                <a:ea typeface="Arial Unicode MS" panose="020B0604020202020204" pitchFamily="34" charset="-128"/>
              </a:rPr>
              <a:t>Can anyone think of how you could get a DTM to be a WFM?  </a:t>
            </a:r>
          </a:p>
        </p:txBody>
      </p:sp>
    </p:spTree>
    <p:extLst>
      <p:ext uri="{BB962C8B-B14F-4D97-AF65-F5344CB8AC3E}">
        <p14:creationId xmlns:p14="http://schemas.microsoft.com/office/powerpoint/2010/main" val="3469844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Open </a:t>
            </a:r>
            <a:r>
              <a:rPr lang="en-US" dirty="0" err="1"/>
              <a:t>C_Dendrogram.R</a:t>
            </a:r>
            <a:r>
              <a:rPr lang="en-US" dirty="0"/>
              <a:t> to visualize the WFM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11/14/22</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34</a:t>
            </a:fld>
            <a:endParaRPr lang="en-US"/>
          </a:p>
        </p:txBody>
      </p:sp>
      <p:pic>
        <p:nvPicPr>
          <p:cNvPr id="12" name="Picture 11">
            <a:extLst>
              <a:ext uri="{FF2B5EF4-FFF2-40B4-BE49-F238E27FC236}">
                <a16:creationId xmlns:a16="http://schemas.microsoft.com/office/drawing/2014/main" id="{A8E75449-BB4D-4D42-B344-AC4E483C1BB5}"/>
              </a:ext>
            </a:extLst>
          </p:cNvPr>
          <p:cNvPicPr>
            <a:picLocks noChangeAspect="1"/>
          </p:cNvPicPr>
          <p:nvPr/>
        </p:nvPicPr>
        <p:blipFill>
          <a:blip r:embed="rId2"/>
          <a:stretch>
            <a:fillRect/>
          </a:stretch>
        </p:blipFill>
        <p:spPr>
          <a:xfrm>
            <a:off x="628650" y="1203642"/>
            <a:ext cx="7674027" cy="4509339"/>
          </a:xfrm>
          <a:prstGeom prst="rect">
            <a:avLst/>
          </a:prstGeom>
        </p:spPr>
      </p:pic>
      <p:sp>
        <p:nvSpPr>
          <p:cNvPr id="9" name="Footer Placeholder 5">
            <a:extLst>
              <a:ext uri="{FF2B5EF4-FFF2-40B4-BE49-F238E27FC236}">
                <a16:creationId xmlns:a16="http://schemas.microsoft.com/office/drawing/2014/main" id="{AD5C8882-E527-47EB-87CC-FFC7CEAC5CEF}"/>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12000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Open </a:t>
            </a:r>
            <a:r>
              <a:rPr lang="en-US" dirty="0" err="1"/>
              <a:t>C_Dendrogram.R</a:t>
            </a:r>
            <a:r>
              <a:rPr lang="en-US" dirty="0"/>
              <a:t> to visualize the WFM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11/14/22</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35</a:t>
            </a:fld>
            <a:endParaRPr lang="en-US"/>
          </a:p>
        </p:txBody>
      </p:sp>
      <p:pic>
        <p:nvPicPr>
          <p:cNvPr id="9" name="Picture 8">
            <a:extLst>
              <a:ext uri="{FF2B5EF4-FFF2-40B4-BE49-F238E27FC236}">
                <a16:creationId xmlns:a16="http://schemas.microsoft.com/office/drawing/2014/main" id="{6AFDA1CD-42AE-4025-8D42-D885CD1C81E3}"/>
              </a:ext>
            </a:extLst>
          </p:cNvPr>
          <p:cNvPicPr>
            <a:picLocks noChangeAspect="1"/>
          </p:cNvPicPr>
          <p:nvPr/>
        </p:nvPicPr>
        <p:blipFill>
          <a:blip r:embed="rId2"/>
          <a:stretch>
            <a:fillRect/>
          </a:stretch>
        </p:blipFill>
        <p:spPr>
          <a:xfrm>
            <a:off x="395741" y="1314696"/>
            <a:ext cx="7970520" cy="4683562"/>
          </a:xfrm>
          <a:prstGeom prst="rect">
            <a:avLst/>
          </a:prstGeom>
        </p:spPr>
      </p:pic>
      <p:sp>
        <p:nvSpPr>
          <p:cNvPr id="2" name="Oval 1">
            <a:extLst>
              <a:ext uri="{FF2B5EF4-FFF2-40B4-BE49-F238E27FC236}">
                <a16:creationId xmlns:a16="http://schemas.microsoft.com/office/drawing/2014/main" id="{E32EC9ED-BF48-4B7E-A170-A949F88DB95D}"/>
              </a:ext>
            </a:extLst>
          </p:cNvPr>
          <p:cNvSpPr/>
          <p:nvPr/>
        </p:nvSpPr>
        <p:spPr>
          <a:xfrm>
            <a:off x="609600" y="2933700"/>
            <a:ext cx="438150" cy="219075"/>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5">
            <a:extLst>
              <a:ext uri="{FF2B5EF4-FFF2-40B4-BE49-F238E27FC236}">
                <a16:creationId xmlns:a16="http://schemas.microsoft.com/office/drawing/2014/main" id="{BDE0473B-083C-48A8-A903-3177A75C4118}"/>
              </a:ext>
            </a:extLst>
          </p:cNvPr>
          <p:cNvSpPr>
            <a:spLocks noGrp="1"/>
          </p:cNvSpPr>
          <p:nvPr>
            <p:ph type="ftr" sz="quarter" idx="3"/>
          </p:nvPr>
        </p:nvSpPr>
        <p:spPr>
          <a:xfrm>
            <a:off x="3028950" y="6356351"/>
            <a:ext cx="3086100" cy="365125"/>
          </a:xfrm>
        </p:spPr>
        <p:txBody>
          <a:bodyPr/>
          <a:lstStyle/>
          <a:p>
            <a:r>
              <a:rPr lang="en-US" dirty="0"/>
              <a:t>Kwartler CSCI -96</a:t>
            </a:r>
          </a:p>
        </p:txBody>
      </p:sp>
      <p:pic>
        <p:nvPicPr>
          <p:cNvPr id="5" name="Picture 4">
            <a:extLst>
              <a:ext uri="{FF2B5EF4-FFF2-40B4-BE49-F238E27FC236}">
                <a16:creationId xmlns:a16="http://schemas.microsoft.com/office/drawing/2014/main" id="{C713F244-C7AA-435C-B6FB-A854A32356B9}"/>
              </a:ext>
            </a:extLst>
          </p:cNvPr>
          <p:cNvPicPr>
            <a:picLocks noChangeAspect="1"/>
          </p:cNvPicPr>
          <p:nvPr/>
        </p:nvPicPr>
        <p:blipFill>
          <a:blip r:embed="rId3"/>
          <a:stretch>
            <a:fillRect/>
          </a:stretch>
        </p:blipFill>
        <p:spPr>
          <a:xfrm>
            <a:off x="3583606" y="2209018"/>
            <a:ext cx="4492086" cy="2417304"/>
          </a:xfrm>
          <a:prstGeom prst="rect">
            <a:avLst/>
          </a:prstGeom>
        </p:spPr>
      </p:pic>
    </p:spTree>
    <p:extLst>
      <p:ext uri="{BB962C8B-B14F-4D97-AF65-F5344CB8AC3E}">
        <p14:creationId xmlns:p14="http://schemas.microsoft.com/office/powerpoint/2010/main" val="12867290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Zombies!!  Word Association</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11/14/22</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36</a:t>
            </a:fld>
            <a:endParaRPr lang="en-US"/>
          </a:p>
        </p:txBody>
      </p:sp>
      <p:sp>
        <p:nvSpPr>
          <p:cNvPr id="10" name="Rectangle 9">
            <a:extLst>
              <a:ext uri="{FF2B5EF4-FFF2-40B4-BE49-F238E27FC236}">
                <a16:creationId xmlns:a16="http://schemas.microsoft.com/office/drawing/2014/main" id="{36A3BFF8-5C6D-4FAD-980D-98BA8B6D4B46}"/>
              </a:ext>
            </a:extLst>
          </p:cNvPr>
          <p:cNvSpPr/>
          <p:nvPr/>
        </p:nvSpPr>
        <p:spPr>
          <a:xfrm>
            <a:off x="259307" y="1102102"/>
            <a:ext cx="8611738" cy="3108543"/>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Inspect word associations</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findAssocs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beerTDM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'zombie', 0.30)</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Make a dot plot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(terms=names(associations[[1]]),</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value=</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unlist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zombieDF$terms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&lt;-factor(</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zombieDF$terms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levels=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zombieDF$terms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ggplot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(y=terms)) +</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geom_point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(x=value), data=</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col='#c00c00') +</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theme_gdocs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geom_text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value,label</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=value),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colour</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="red",</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hjust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=-.25, size=3)</a:t>
            </a:r>
          </a:p>
        </p:txBody>
      </p:sp>
      <p:sp>
        <p:nvSpPr>
          <p:cNvPr id="11" name="Rectangle 10">
            <a:extLst>
              <a:ext uri="{FF2B5EF4-FFF2-40B4-BE49-F238E27FC236}">
                <a16:creationId xmlns:a16="http://schemas.microsoft.com/office/drawing/2014/main" id="{CA5C07CD-04D0-4BD9-BE39-864FC85CDE83}"/>
              </a:ext>
            </a:extLst>
          </p:cNvPr>
          <p:cNvSpPr/>
          <p:nvPr/>
        </p:nvSpPr>
        <p:spPr>
          <a:xfrm>
            <a:off x="259307" y="5246373"/>
            <a:ext cx="8611737" cy="1138773"/>
          </a:xfrm>
          <a:prstGeom prst="rect">
            <a:avLst/>
          </a:prstGeom>
          <a:solidFill>
            <a:schemeClr val="accent1"/>
          </a:solidFill>
        </p:spPr>
        <p:txBody>
          <a:bodyPr wrap="square">
            <a:spAutoFit/>
          </a:bodyPr>
          <a:lstStyle/>
          <a:p>
            <a:pPr defTabSz="457200"/>
            <a:r>
              <a:rPr lang="en-US" sz="1700" dirty="0">
                <a:solidFill>
                  <a:schemeClr val="bg1"/>
                </a:solidFill>
                <a:latin typeface="+mj-lt"/>
                <a:ea typeface="Arial Unicode MS" panose="020B0604020202020204" pitchFamily="34" charset="-128"/>
              </a:rPr>
              <a:t>Word Association is similar to correlation.  When word A appears, how often does word B?  Unlike correlation, terms can only be positively associated.  This is because there are so many terms that everything would be “negatively correlated (associated).  It is the % of time a word shows up in a document with another word.</a:t>
            </a:r>
          </a:p>
        </p:txBody>
      </p:sp>
      <p:sp>
        <p:nvSpPr>
          <p:cNvPr id="12" name="Oval 11">
            <a:extLst>
              <a:ext uri="{FF2B5EF4-FFF2-40B4-BE49-F238E27FC236}">
                <a16:creationId xmlns:a16="http://schemas.microsoft.com/office/drawing/2014/main" id="{C57E16E0-0E42-427E-A641-3FD778FEFA8D}"/>
              </a:ext>
            </a:extLst>
          </p:cNvPr>
          <p:cNvSpPr/>
          <p:nvPr/>
        </p:nvSpPr>
        <p:spPr>
          <a:xfrm>
            <a:off x="4105701" y="1317234"/>
            <a:ext cx="973540" cy="369058"/>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7A7185D-FC3A-4F10-8DE7-174F92904FA2}"/>
              </a:ext>
            </a:extLst>
          </p:cNvPr>
          <p:cNvSpPr txBox="1"/>
          <p:nvPr/>
        </p:nvSpPr>
        <p:spPr>
          <a:xfrm>
            <a:off x="259307" y="4279684"/>
            <a:ext cx="8611737" cy="584775"/>
          </a:xfrm>
          <a:prstGeom prst="rect">
            <a:avLst/>
          </a:prstGeom>
          <a:solidFill>
            <a:schemeClr val="accent3"/>
          </a:solidFill>
        </p:spPr>
        <p:txBody>
          <a:bodyPr wrap="square" rtlCol="0">
            <a:spAutoFit/>
          </a:bodyPr>
          <a:lstStyle/>
          <a:p>
            <a:pPr marL="109538" indent="-109538" defTabSz="457200">
              <a:buFont typeface="Arial"/>
              <a:buChar char="•"/>
            </a:pPr>
            <a:r>
              <a:rPr lang="en-US" sz="1600" kern="1200" dirty="0">
                <a:solidFill>
                  <a:prstClr val="white"/>
                </a:solidFill>
                <a:latin typeface="+mj-lt"/>
                <a:ea typeface="Arial Unicode MS" panose="020B0604020202020204" pitchFamily="34" charset="-128"/>
                <a:cs typeface="Arial Unicode MS" panose="020B0604020202020204" pitchFamily="34" charset="-128"/>
              </a:rPr>
              <a:t>Adjust 0.30  to get the terms that are associated .30 or more with the ‘zombie’ term.</a:t>
            </a:r>
          </a:p>
          <a:p>
            <a:pPr marL="109538" indent="-109538" defTabSz="457200">
              <a:buFont typeface="Arial"/>
              <a:buChar char="•"/>
            </a:pPr>
            <a:r>
              <a:rPr lang="en-US" sz="1600" kern="1200" dirty="0">
                <a:solidFill>
                  <a:prstClr val="white"/>
                </a:solidFill>
                <a:latin typeface="+mj-lt"/>
                <a:ea typeface="Arial Unicode MS" panose="020B0604020202020204" pitchFamily="34" charset="-128"/>
                <a:cs typeface="Arial Unicode MS" panose="020B0604020202020204" pitchFamily="34" charset="-128"/>
              </a:rPr>
              <a:t>Treating the terms as factors lets ggplot2 sort them for a cleaner look.</a:t>
            </a:r>
          </a:p>
        </p:txBody>
      </p:sp>
      <p:sp>
        <p:nvSpPr>
          <p:cNvPr id="14" name="Footer Placeholder 5">
            <a:extLst>
              <a:ext uri="{FF2B5EF4-FFF2-40B4-BE49-F238E27FC236}">
                <a16:creationId xmlns:a16="http://schemas.microsoft.com/office/drawing/2014/main" id="{A95DED88-4BA5-4A9D-947E-B9F17C121498}"/>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7952918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210D5C-D4DA-42F2-9C4A-993DFC77B30A}"/>
              </a:ext>
            </a:extLst>
          </p:cNvPr>
          <p:cNvSpPr>
            <a:spLocks noGrp="1"/>
          </p:cNvSpPr>
          <p:nvPr>
            <p:ph type="dt" sz="half" idx="10"/>
          </p:nvPr>
        </p:nvSpPr>
        <p:spPr/>
        <p:txBody>
          <a:bodyPr/>
          <a:lstStyle/>
          <a:p>
            <a:fld id="{6700A58B-DD98-43D0-B791-721480A02982}" type="datetime1">
              <a:rPr lang="en-US" smtClean="0"/>
              <a:t>11/14/22</a:t>
            </a:fld>
            <a:endParaRPr lang="en-US"/>
          </a:p>
        </p:txBody>
      </p:sp>
      <p:sp>
        <p:nvSpPr>
          <p:cNvPr id="3" name="Title 2">
            <a:extLst>
              <a:ext uri="{FF2B5EF4-FFF2-40B4-BE49-F238E27FC236}">
                <a16:creationId xmlns:a16="http://schemas.microsoft.com/office/drawing/2014/main" id="{82C34DE6-46FB-47F0-9733-C3D27E997C9C}"/>
              </a:ext>
            </a:extLst>
          </p:cNvPr>
          <p:cNvSpPr>
            <a:spLocks noGrp="1"/>
          </p:cNvSpPr>
          <p:nvPr>
            <p:ph type="title"/>
          </p:nvPr>
        </p:nvSpPr>
        <p:spPr/>
        <p:txBody>
          <a:bodyPr/>
          <a:lstStyle/>
          <a:p>
            <a:r>
              <a:rPr lang="en-US" dirty="0"/>
              <a:t>Back to </a:t>
            </a:r>
            <a:r>
              <a:rPr lang="en-US" dirty="0" err="1"/>
              <a:t>C_Dendrogram.R</a:t>
            </a:r>
            <a:endParaRPr lang="en-US" dirty="0"/>
          </a:p>
        </p:txBody>
      </p:sp>
      <p:sp>
        <p:nvSpPr>
          <p:cNvPr id="4" name="Slide Number Placeholder 3">
            <a:extLst>
              <a:ext uri="{FF2B5EF4-FFF2-40B4-BE49-F238E27FC236}">
                <a16:creationId xmlns:a16="http://schemas.microsoft.com/office/drawing/2014/main" id="{DE6123B4-98F7-4DC5-97DE-E4E470717960}"/>
              </a:ext>
            </a:extLst>
          </p:cNvPr>
          <p:cNvSpPr>
            <a:spLocks noGrp="1"/>
          </p:cNvSpPr>
          <p:nvPr>
            <p:ph type="sldNum" sz="quarter" idx="12"/>
          </p:nvPr>
        </p:nvSpPr>
        <p:spPr/>
        <p:txBody>
          <a:bodyPr/>
          <a:lstStyle/>
          <a:p>
            <a:fld id="{37290FF7-652B-4475-AEAB-8B1A5D23AE09}" type="slidenum">
              <a:rPr lang="en-US" smtClean="0"/>
              <a:t>37</a:t>
            </a:fld>
            <a:endParaRPr lang="en-US"/>
          </a:p>
        </p:txBody>
      </p:sp>
      <p:sp>
        <p:nvSpPr>
          <p:cNvPr id="6" name="Footer Placeholder 5">
            <a:extLst>
              <a:ext uri="{FF2B5EF4-FFF2-40B4-BE49-F238E27FC236}">
                <a16:creationId xmlns:a16="http://schemas.microsoft.com/office/drawing/2014/main" id="{9AEE3B0A-243D-4D84-82C8-9D7223818081}"/>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2506311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Zombies!!  Word Association</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11/14/22</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38</a:t>
            </a:fld>
            <a:endParaRPr lang="en-US"/>
          </a:p>
        </p:txBody>
      </p:sp>
      <p:pic>
        <p:nvPicPr>
          <p:cNvPr id="14" name="Picture 13">
            <a:extLst>
              <a:ext uri="{FF2B5EF4-FFF2-40B4-BE49-F238E27FC236}">
                <a16:creationId xmlns:a16="http://schemas.microsoft.com/office/drawing/2014/main" id="{515F767D-E999-4D8F-B08C-3439826E738E}"/>
              </a:ext>
            </a:extLst>
          </p:cNvPr>
          <p:cNvPicPr>
            <a:picLocks noChangeAspect="1"/>
          </p:cNvPicPr>
          <p:nvPr/>
        </p:nvPicPr>
        <p:blipFill>
          <a:blip r:embed="rId2"/>
          <a:stretch>
            <a:fillRect/>
          </a:stretch>
        </p:blipFill>
        <p:spPr>
          <a:xfrm>
            <a:off x="756528" y="1414465"/>
            <a:ext cx="7630944" cy="4484023"/>
          </a:xfrm>
          <a:prstGeom prst="rect">
            <a:avLst/>
          </a:prstGeom>
        </p:spPr>
      </p:pic>
      <p:sp>
        <p:nvSpPr>
          <p:cNvPr id="15" name="TextBox 14">
            <a:extLst>
              <a:ext uri="{FF2B5EF4-FFF2-40B4-BE49-F238E27FC236}">
                <a16:creationId xmlns:a16="http://schemas.microsoft.com/office/drawing/2014/main" id="{F36488C7-5828-42B9-B9EA-E3E1326F4AA7}"/>
              </a:ext>
            </a:extLst>
          </p:cNvPr>
          <p:cNvSpPr txBox="1"/>
          <p:nvPr/>
        </p:nvSpPr>
        <p:spPr>
          <a:xfrm>
            <a:off x="756528" y="1075911"/>
            <a:ext cx="7630944" cy="338554"/>
          </a:xfrm>
          <a:prstGeom prst="rect">
            <a:avLst/>
          </a:prstGeom>
          <a:solidFill>
            <a:schemeClr val="accent3"/>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Geek has the highest word association with “zombie”</a:t>
            </a:r>
          </a:p>
        </p:txBody>
      </p:sp>
      <p:sp>
        <p:nvSpPr>
          <p:cNvPr id="17" name="Rectangle 16">
            <a:extLst>
              <a:ext uri="{FF2B5EF4-FFF2-40B4-BE49-F238E27FC236}">
                <a16:creationId xmlns:a16="http://schemas.microsoft.com/office/drawing/2014/main" id="{5249B7D8-BBDD-4156-AA30-4CA94FFF5DCD}"/>
              </a:ext>
            </a:extLst>
          </p:cNvPr>
          <p:cNvSpPr/>
          <p:nvPr/>
        </p:nvSpPr>
        <p:spPr>
          <a:xfrm>
            <a:off x="756528" y="5942412"/>
            <a:ext cx="7630944" cy="369332"/>
          </a:xfrm>
          <a:prstGeom prst="rect">
            <a:avLst/>
          </a:prstGeom>
          <a:solidFill>
            <a:schemeClr val="accent1"/>
          </a:solidFill>
        </p:spPr>
        <p:txBody>
          <a:bodyPr wrap="square">
            <a:spAutoFit/>
          </a:bodyPr>
          <a:lstStyle/>
          <a:p>
            <a:pPr defTabSz="457200"/>
            <a:r>
              <a:rPr lang="en-US" dirty="0">
                <a:solidFill>
                  <a:schemeClr val="bg1"/>
                </a:solidFill>
                <a:ea typeface="Arial Unicode MS" panose="020B0604020202020204" pitchFamily="34" charset="-128"/>
                <a:cs typeface="Arial Unicode MS" panose="020B0604020202020204" pitchFamily="34" charset="-128"/>
              </a:rPr>
              <a:t>Alcohol geek. Avid tv buff. Friendly beer aficionado. Coffee guru. Zombie junkie.</a:t>
            </a:r>
          </a:p>
        </p:txBody>
      </p:sp>
      <p:pic>
        <p:nvPicPr>
          <p:cNvPr id="18" name="Picture 17">
            <a:extLst>
              <a:ext uri="{FF2B5EF4-FFF2-40B4-BE49-F238E27FC236}">
                <a16:creationId xmlns:a16="http://schemas.microsoft.com/office/drawing/2014/main" id="{8B6AD8B8-BC63-43D5-8544-FDFD5FD2C7D3}"/>
              </a:ext>
            </a:extLst>
          </p:cNvPr>
          <p:cNvPicPr>
            <a:picLocks noChangeAspect="1"/>
          </p:cNvPicPr>
          <p:nvPr/>
        </p:nvPicPr>
        <p:blipFill>
          <a:blip r:embed="rId3"/>
          <a:stretch>
            <a:fillRect/>
          </a:stretch>
        </p:blipFill>
        <p:spPr>
          <a:xfrm>
            <a:off x="223749" y="5962827"/>
            <a:ext cx="404901" cy="329185"/>
          </a:xfrm>
          <a:prstGeom prst="rect">
            <a:avLst/>
          </a:prstGeom>
        </p:spPr>
      </p:pic>
      <p:sp>
        <p:nvSpPr>
          <p:cNvPr id="10" name="Footer Placeholder 5">
            <a:extLst>
              <a:ext uri="{FF2B5EF4-FFF2-40B4-BE49-F238E27FC236}">
                <a16:creationId xmlns:a16="http://schemas.microsoft.com/office/drawing/2014/main" id="{A9B25423-DEB8-4B70-922F-CA4033DBF3A4}"/>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7044623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Dendrograms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11/14/22</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39</a:t>
            </a:fld>
            <a:endParaRPr lang="en-US"/>
          </a:p>
        </p:txBody>
      </p:sp>
      <p:sp>
        <p:nvSpPr>
          <p:cNvPr id="8" name="Footer Placeholder 4">
            <a:extLst>
              <a:ext uri="{FF2B5EF4-FFF2-40B4-BE49-F238E27FC236}">
                <a16:creationId xmlns:a16="http://schemas.microsoft.com/office/drawing/2014/main" id="{831F0EBF-9545-4BDE-B6B2-0D32BABD5667}"/>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15" name="TextBox 14">
            <a:extLst>
              <a:ext uri="{FF2B5EF4-FFF2-40B4-BE49-F238E27FC236}">
                <a16:creationId xmlns:a16="http://schemas.microsoft.com/office/drawing/2014/main" id="{F36488C7-5828-42B9-B9EA-E3E1326F4AA7}"/>
              </a:ext>
            </a:extLst>
          </p:cNvPr>
          <p:cNvSpPr txBox="1"/>
          <p:nvPr/>
        </p:nvSpPr>
        <p:spPr>
          <a:xfrm>
            <a:off x="365760" y="5978814"/>
            <a:ext cx="8409940" cy="338554"/>
          </a:xfrm>
          <a:prstGeom prst="rect">
            <a:avLst/>
          </a:prstGeom>
          <a:solidFill>
            <a:schemeClr val="accent1"/>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Visualizes hierarchical data.  For text, the frequency distances are calculated to create the </a:t>
            </a:r>
            <a:r>
              <a:rPr lang="en-US" sz="1600" kern="1200" dirty="0" err="1">
                <a:solidFill>
                  <a:prstClr val="white"/>
                </a:solidFill>
                <a:latin typeface="+mj-lt"/>
                <a:ea typeface="Arial Unicode MS" panose="020B0604020202020204" pitchFamily="34" charset="-128"/>
                <a:cs typeface="Arial Unicode MS" panose="020B0604020202020204" pitchFamily="34" charset="-128"/>
              </a:rPr>
              <a:t>hc</a:t>
            </a:r>
            <a:r>
              <a:rPr lang="en-US" sz="1600" kern="1200" dirty="0">
                <a:solidFill>
                  <a:prstClr val="white"/>
                </a:solidFill>
                <a:latin typeface="+mj-lt"/>
                <a:ea typeface="Arial Unicode MS" panose="020B0604020202020204" pitchFamily="34" charset="-128"/>
                <a:cs typeface="Arial Unicode MS" panose="020B0604020202020204" pitchFamily="34" charset="-128"/>
              </a:rPr>
              <a:t> object.</a:t>
            </a:r>
          </a:p>
        </p:txBody>
      </p:sp>
      <p:sp>
        <p:nvSpPr>
          <p:cNvPr id="11" name="Rectangle 10">
            <a:extLst>
              <a:ext uri="{FF2B5EF4-FFF2-40B4-BE49-F238E27FC236}">
                <a16:creationId xmlns:a16="http://schemas.microsoft.com/office/drawing/2014/main" id="{8EBEC10D-BA36-46F0-9B26-B7041C9D73F1}"/>
              </a:ext>
            </a:extLst>
          </p:cNvPr>
          <p:cNvSpPr/>
          <p:nvPr/>
        </p:nvSpPr>
        <p:spPr>
          <a:xfrm>
            <a:off x="365760" y="1497177"/>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2" name="Rectangle 11">
            <a:extLst>
              <a:ext uri="{FF2B5EF4-FFF2-40B4-BE49-F238E27FC236}">
                <a16:creationId xmlns:a16="http://schemas.microsoft.com/office/drawing/2014/main" id="{7197406C-DFBC-4F87-B64C-5BFAB29DF079}"/>
              </a:ext>
            </a:extLst>
          </p:cNvPr>
          <p:cNvSpPr/>
          <p:nvPr/>
        </p:nvSpPr>
        <p:spPr>
          <a:xfrm>
            <a:off x="4660900" y="1497176"/>
            <a:ext cx="4114800" cy="4381501"/>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4300" lvl="1" indent="-114300">
              <a:spcBef>
                <a:spcPts val="600"/>
              </a:spcBef>
              <a:buSzPct val="100000"/>
              <a:buFont typeface="Arial"/>
              <a:buChar char="•"/>
            </a:pPr>
            <a:endParaRPr lang="en-US" sz="1100" dirty="0">
              <a:solidFill>
                <a:schemeClr val="tx2"/>
              </a:solidFill>
            </a:endParaRPr>
          </a:p>
        </p:txBody>
      </p:sp>
      <p:sp>
        <p:nvSpPr>
          <p:cNvPr id="13" name="Rectangle 12">
            <a:extLst>
              <a:ext uri="{FF2B5EF4-FFF2-40B4-BE49-F238E27FC236}">
                <a16:creationId xmlns:a16="http://schemas.microsoft.com/office/drawing/2014/main" id="{6B2FAC6F-EF38-48BA-860E-5A21249ABE98}"/>
              </a:ext>
            </a:extLst>
          </p:cNvPr>
          <p:cNvSpPr/>
          <p:nvPr/>
        </p:nvSpPr>
        <p:spPr>
          <a:xfrm>
            <a:off x="365760" y="112817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Real Rainfall Data</a:t>
            </a:r>
          </a:p>
        </p:txBody>
      </p:sp>
      <p:sp>
        <p:nvSpPr>
          <p:cNvPr id="16" name="Rectangle 15">
            <a:extLst>
              <a:ext uri="{FF2B5EF4-FFF2-40B4-BE49-F238E27FC236}">
                <a16:creationId xmlns:a16="http://schemas.microsoft.com/office/drawing/2014/main" id="{FEE6A673-DE2C-4210-A54A-DC994611B17B}"/>
              </a:ext>
            </a:extLst>
          </p:cNvPr>
          <p:cNvSpPr/>
          <p:nvPr/>
        </p:nvSpPr>
        <p:spPr>
          <a:xfrm>
            <a:off x="4660900" y="112817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Rainfall Data as a Dendrogram</a:t>
            </a:r>
          </a:p>
        </p:txBody>
      </p:sp>
      <p:sp>
        <p:nvSpPr>
          <p:cNvPr id="19" name="Rectangle 18">
            <a:extLst>
              <a:ext uri="{FF2B5EF4-FFF2-40B4-BE49-F238E27FC236}">
                <a16:creationId xmlns:a16="http://schemas.microsoft.com/office/drawing/2014/main" id="{667B539A-F57E-4022-A051-60008C85B04B}"/>
              </a:ext>
            </a:extLst>
          </p:cNvPr>
          <p:cNvSpPr/>
          <p:nvPr/>
        </p:nvSpPr>
        <p:spPr>
          <a:xfrm>
            <a:off x="365760" y="3960025"/>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7475" indent="-117475" defTabSz="457200">
              <a:buFont typeface="Arial"/>
              <a:buChar char="•"/>
            </a:pPr>
            <a:r>
              <a:rPr lang="en-US" sz="1400" dirty="0">
                <a:solidFill>
                  <a:prstClr val="black"/>
                </a:solidFill>
                <a:ea typeface="Arial Unicode MS" panose="020B0604020202020204" pitchFamily="34" charset="-128"/>
                <a:cs typeface="Arial Unicode MS" panose="020B0604020202020204" pitchFamily="34" charset="-128"/>
              </a:rPr>
              <a:t>Reduces information much like average is a reduction of many observations’ values</a:t>
            </a:r>
          </a:p>
          <a:p>
            <a:pPr marL="117475" indent="-117475" defTabSz="457200">
              <a:buFont typeface="Arial"/>
              <a:buChar char="•"/>
            </a:pPr>
            <a:endParaRPr lang="en-US" sz="1400" dirty="0">
              <a:solidFill>
                <a:prstClr val="black"/>
              </a:solidFill>
              <a:ea typeface="Arial Unicode MS" panose="020B0604020202020204" pitchFamily="34" charset="-128"/>
              <a:cs typeface="Arial Unicode MS" panose="020B0604020202020204" pitchFamily="34" charset="-128"/>
            </a:endParaRPr>
          </a:p>
          <a:p>
            <a:pPr marL="117475" indent="-117475" defTabSz="457200">
              <a:buFont typeface="Arial"/>
              <a:buChar char="•"/>
            </a:pPr>
            <a:r>
              <a:rPr lang="en-US" sz="1400" dirty="0">
                <a:solidFill>
                  <a:prstClr val="black"/>
                </a:solidFill>
                <a:ea typeface="Arial Unicode MS" panose="020B0604020202020204" pitchFamily="34" charset="-128"/>
                <a:cs typeface="Arial Unicode MS" panose="020B0604020202020204" pitchFamily="34" charset="-128"/>
              </a:rPr>
              <a:t>Word clusters emerge often showing related terms</a:t>
            </a:r>
          </a:p>
          <a:p>
            <a:pPr marL="117475" indent="-117475" defTabSz="457200">
              <a:buFont typeface="Arial"/>
              <a:buChar char="•"/>
            </a:pPr>
            <a:endParaRPr lang="en-US" sz="1400" dirty="0">
              <a:solidFill>
                <a:prstClr val="black"/>
              </a:solidFill>
              <a:ea typeface="Arial Unicode MS" panose="020B0604020202020204" pitchFamily="34" charset="-128"/>
              <a:cs typeface="Arial Unicode MS" panose="020B0604020202020204" pitchFamily="34" charset="-128"/>
            </a:endParaRPr>
          </a:p>
          <a:p>
            <a:pPr marL="117475" indent="-117475" defTabSz="457200">
              <a:buFont typeface="Arial"/>
              <a:buChar char="•"/>
            </a:pPr>
            <a:r>
              <a:rPr lang="en-US" sz="1400" dirty="0">
                <a:solidFill>
                  <a:prstClr val="black"/>
                </a:solidFill>
                <a:ea typeface="Arial Unicode MS" panose="020B0604020202020204" pitchFamily="34" charset="-128"/>
                <a:cs typeface="Arial Unicode MS" panose="020B0604020202020204" pitchFamily="34" charset="-128"/>
              </a:rPr>
              <a:t>Term frequency is used to construct the word cluster.  Put another way, term A &amp; term B have similar freq. distances &amp; are considered a cluster</a:t>
            </a:r>
            <a:endParaRPr lang="en-US" sz="1000" dirty="0">
              <a:solidFill>
                <a:schemeClr val="tx2"/>
              </a:solidFill>
            </a:endParaRPr>
          </a:p>
        </p:txBody>
      </p:sp>
      <p:sp>
        <p:nvSpPr>
          <p:cNvPr id="21" name="Rectangle 20">
            <a:extLst>
              <a:ext uri="{FF2B5EF4-FFF2-40B4-BE49-F238E27FC236}">
                <a16:creationId xmlns:a16="http://schemas.microsoft.com/office/drawing/2014/main" id="{428A96B2-C9E8-4690-9E7E-137E9BECBA01}"/>
              </a:ext>
            </a:extLst>
          </p:cNvPr>
          <p:cNvSpPr/>
          <p:nvPr/>
        </p:nvSpPr>
        <p:spPr>
          <a:xfrm>
            <a:off x="365760" y="3591022"/>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Keep in Mind a Dendrogram</a:t>
            </a:r>
          </a:p>
        </p:txBody>
      </p:sp>
      <p:graphicFrame>
        <p:nvGraphicFramePr>
          <p:cNvPr id="23" name="Table 22">
            <a:extLst>
              <a:ext uri="{FF2B5EF4-FFF2-40B4-BE49-F238E27FC236}">
                <a16:creationId xmlns:a16="http://schemas.microsoft.com/office/drawing/2014/main" id="{96BC8BFB-0E3D-472B-BA07-1DD44E0CF5D4}"/>
              </a:ext>
            </a:extLst>
          </p:cNvPr>
          <p:cNvGraphicFramePr>
            <a:graphicFrameLocks noGrp="1"/>
          </p:cNvGraphicFramePr>
          <p:nvPr>
            <p:extLst>
              <p:ext uri="{D42A27DB-BD31-4B8C-83A1-F6EECF244321}">
                <p14:modId xmlns:p14="http://schemas.microsoft.com/office/powerpoint/2010/main" val="3257092391"/>
              </p:ext>
            </p:extLst>
          </p:nvPr>
        </p:nvGraphicFramePr>
        <p:xfrm>
          <a:off x="628650" y="1712479"/>
          <a:ext cx="3186200" cy="1483360"/>
        </p:xfrm>
        <a:graphic>
          <a:graphicData uri="http://schemas.openxmlformats.org/drawingml/2006/table">
            <a:tbl>
              <a:tblPr firstRow="1" bandRow="1">
                <a:tableStyleId>{F2DE63D5-997A-4646-A377-4702673A728D}</a:tableStyleId>
              </a:tblPr>
              <a:tblGrid>
                <a:gridCol w="1500064">
                  <a:extLst>
                    <a:ext uri="{9D8B030D-6E8A-4147-A177-3AD203B41FA5}">
                      <a16:colId xmlns:a16="http://schemas.microsoft.com/office/drawing/2014/main" val="20000"/>
                    </a:ext>
                  </a:extLst>
                </a:gridCol>
                <a:gridCol w="1686136">
                  <a:extLst>
                    <a:ext uri="{9D8B030D-6E8A-4147-A177-3AD203B41FA5}">
                      <a16:colId xmlns:a16="http://schemas.microsoft.com/office/drawing/2014/main" val="20001"/>
                    </a:ext>
                  </a:extLst>
                </a:gridCol>
              </a:tblGrid>
              <a:tr h="370840">
                <a:tc>
                  <a:txBody>
                    <a:bodyPr/>
                    <a:lstStyle/>
                    <a:p>
                      <a:pPr algn="ctr"/>
                      <a:r>
                        <a:rPr lang="en-US" sz="1800" kern="1200" dirty="0"/>
                        <a:t>City</a:t>
                      </a:r>
                      <a:endParaRPr lang="en-US" sz="1800" kern="1200" dirty="0">
                        <a:solidFill>
                          <a:srgbClr val="FFFFFF"/>
                        </a:solidFill>
                        <a:latin typeface="+mj-lt"/>
                        <a:ea typeface="+mn-ea"/>
                        <a:cs typeface="Arial Unicode MS" panose="020B0604020202020204" pitchFamily="34" charset="-128"/>
                      </a:endParaRPr>
                    </a:p>
                  </a:txBody>
                  <a:tcPr/>
                </a:tc>
                <a:tc>
                  <a:txBody>
                    <a:bodyPr/>
                    <a:lstStyle/>
                    <a:p>
                      <a:pPr algn="ctr"/>
                      <a:r>
                        <a:rPr lang="en-US" sz="1800" dirty="0"/>
                        <a:t>Annual Rainfall</a:t>
                      </a:r>
                      <a:endParaRPr lang="en-US" sz="1800" dirty="0">
                        <a:latin typeface="+mj-lt"/>
                        <a:cs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pPr algn="ctr"/>
                      <a:r>
                        <a:rPr lang="en-US" sz="1800" dirty="0"/>
                        <a:t>Portland</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43.5</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1"/>
                  </a:ext>
                </a:extLst>
              </a:tr>
              <a:tr h="370840">
                <a:tc>
                  <a:txBody>
                    <a:bodyPr/>
                    <a:lstStyle/>
                    <a:p>
                      <a:pPr algn="ctr"/>
                      <a:r>
                        <a:rPr lang="en-US" sz="1800" dirty="0"/>
                        <a:t>Boston</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43.8</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2"/>
                  </a:ext>
                </a:extLst>
              </a:tr>
              <a:tr h="370840">
                <a:tc>
                  <a:txBody>
                    <a:bodyPr/>
                    <a:lstStyle/>
                    <a:p>
                      <a:pPr algn="ctr"/>
                      <a:r>
                        <a:rPr lang="en-US" sz="1800" dirty="0"/>
                        <a:t>New Orleans</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62.7</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3"/>
                  </a:ext>
                </a:extLst>
              </a:tr>
            </a:tbl>
          </a:graphicData>
        </a:graphic>
      </p:graphicFrame>
      <p:grpSp>
        <p:nvGrpSpPr>
          <p:cNvPr id="24" name="Group 23">
            <a:extLst>
              <a:ext uri="{FF2B5EF4-FFF2-40B4-BE49-F238E27FC236}">
                <a16:creationId xmlns:a16="http://schemas.microsoft.com/office/drawing/2014/main" id="{1FC863D7-E617-4659-9D8A-5FABFA4A07BF}"/>
              </a:ext>
            </a:extLst>
          </p:cNvPr>
          <p:cNvGrpSpPr/>
          <p:nvPr/>
        </p:nvGrpSpPr>
        <p:grpSpPr>
          <a:xfrm>
            <a:off x="5255809" y="1706449"/>
            <a:ext cx="2924981" cy="2967580"/>
            <a:chOff x="5846529" y="2604459"/>
            <a:chExt cx="2924981" cy="2967580"/>
          </a:xfrm>
        </p:grpSpPr>
        <p:sp>
          <p:nvSpPr>
            <p:cNvPr id="26" name="TextBox 25">
              <a:extLst>
                <a:ext uri="{FF2B5EF4-FFF2-40B4-BE49-F238E27FC236}">
                  <a16:creationId xmlns:a16="http://schemas.microsoft.com/office/drawing/2014/main" id="{AA5D650F-D200-4398-957F-57CC08202615}"/>
                </a:ext>
              </a:extLst>
            </p:cNvPr>
            <p:cNvSpPr txBox="1"/>
            <p:nvPr/>
          </p:nvSpPr>
          <p:spPr>
            <a:xfrm rot="5400000">
              <a:off x="5918018" y="4852106"/>
              <a:ext cx="827501" cy="338554"/>
            </a:xfrm>
            <a:prstGeom prst="rect">
              <a:avLst/>
            </a:prstGeom>
            <a:noFill/>
          </p:spPr>
          <p:txBody>
            <a:bodyPr wrap="none" rtlCol="0">
              <a:spAutoFit/>
            </a:bodyPr>
            <a:lstStyle/>
            <a:p>
              <a:pPr defTabSz="457200"/>
              <a:r>
                <a:rPr lang="en-US" sz="16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Boston</a:t>
              </a:r>
            </a:p>
          </p:txBody>
        </p:sp>
        <p:sp>
          <p:nvSpPr>
            <p:cNvPr id="27" name="TextBox 26">
              <a:extLst>
                <a:ext uri="{FF2B5EF4-FFF2-40B4-BE49-F238E27FC236}">
                  <a16:creationId xmlns:a16="http://schemas.microsoft.com/office/drawing/2014/main" id="{1E8F3D48-AD55-4711-98A2-828AF2F18BB7}"/>
                </a:ext>
              </a:extLst>
            </p:cNvPr>
            <p:cNvSpPr txBox="1"/>
            <p:nvPr/>
          </p:nvSpPr>
          <p:spPr>
            <a:xfrm rot="5400000">
              <a:off x="6823312" y="4924585"/>
              <a:ext cx="956354" cy="338554"/>
            </a:xfrm>
            <a:prstGeom prst="rect">
              <a:avLst/>
            </a:prstGeom>
            <a:noFill/>
          </p:spPr>
          <p:txBody>
            <a:bodyPr wrap="none" rtlCol="0">
              <a:spAutoFit/>
            </a:bodyPr>
            <a:lstStyle/>
            <a:p>
              <a:pPr defTabSz="457200"/>
              <a:r>
                <a:rPr lang="en-US" sz="16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Portland</a:t>
              </a:r>
            </a:p>
          </p:txBody>
        </p:sp>
        <p:sp>
          <p:nvSpPr>
            <p:cNvPr id="28" name="TextBox 27">
              <a:extLst>
                <a:ext uri="{FF2B5EF4-FFF2-40B4-BE49-F238E27FC236}">
                  <a16:creationId xmlns:a16="http://schemas.microsoft.com/office/drawing/2014/main" id="{5AD15AC0-0BF8-4BAC-8A1F-77E63D3E5E5E}"/>
                </a:ext>
              </a:extLst>
            </p:cNvPr>
            <p:cNvSpPr txBox="1"/>
            <p:nvPr/>
          </p:nvSpPr>
          <p:spPr>
            <a:xfrm rot="5400000">
              <a:off x="7918767" y="4410664"/>
              <a:ext cx="1366931" cy="338554"/>
            </a:xfrm>
            <a:prstGeom prst="rect">
              <a:avLst/>
            </a:prstGeom>
            <a:noFill/>
          </p:spPr>
          <p:txBody>
            <a:bodyPr wrap="none" rtlCol="0">
              <a:spAutoFit/>
            </a:bodyPr>
            <a:lstStyle/>
            <a:p>
              <a:pPr defTabSz="457200"/>
              <a:r>
                <a:rPr lang="en-US" sz="1600" kern="1200" dirty="0">
                  <a:solidFill>
                    <a:srgbClr val="1C2835"/>
                  </a:solidFill>
                  <a:latin typeface="Arial Unicode MS" panose="020B0604020202020204" pitchFamily="34" charset="-128"/>
                  <a:ea typeface="Arial Unicode MS" panose="020B0604020202020204" pitchFamily="34" charset="-128"/>
                  <a:cs typeface="Arial Unicode MS" panose="020B0604020202020204" pitchFamily="34" charset="-128"/>
                </a:rPr>
                <a:t>New Orleans</a:t>
              </a:r>
            </a:p>
          </p:txBody>
        </p:sp>
        <p:cxnSp>
          <p:nvCxnSpPr>
            <p:cNvPr id="29" name="Straight Connector 28">
              <a:extLst>
                <a:ext uri="{FF2B5EF4-FFF2-40B4-BE49-F238E27FC236}">
                  <a16:creationId xmlns:a16="http://schemas.microsoft.com/office/drawing/2014/main" id="{B59CF335-AD1C-454F-97A3-11B303409528}"/>
                </a:ext>
              </a:extLst>
            </p:cNvPr>
            <p:cNvCxnSpPr>
              <a:stCxn id="26" idx="1"/>
            </p:cNvCxnSpPr>
            <p:nvPr/>
          </p:nvCxnSpPr>
          <p:spPr>
            <a:xfrm flipV="1">
              <a:off x="6331769" y="3822584"/>
              <a:ext cx="507131" cy="785049"/>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A74B7F5C-A0F0-4DA9-B65F-D466B9BF7E2D}"/>
                </a:ext>
              </a:extLst>
            </p:cNvPr>
            <p:cNvCxnSpPr>
              <a:stCxn id="27" idx="1"/>
            </p:cNvCxnSpPr>
            <p:nvPr/>
          </p:nvCxnSpPr>
          <p:spPr>
            <a:xfrm flipH="1" flipV="1">
              <a:off x="6838901" y="3822585"/>
              <a:ext cx="462588" cy="79310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4B800819-C322-49A6-80D6-C36B6D86CDE3}"/>
                </a:ext>
              </a:extLst>
            </p:cNvPr>
            <p:cNvCxnSpPr>
              <a:stCxn id="28" idx="1"/>
            </p:cNvCxnSpPr>
            <p:nvPr/>
          </p:nvCxnSpPr>
          <p:spPr>
            <a:xfrm flipH="1" flipV="1">
              <a:off x="7470766" y="2735264"/>
              <a:ext cx="1131467" cy="1161212"/>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9EC786E0-4C47-4A43-9B51-E0BFCDC8C628}"/>
                </a:ext>
              </a:extLst>
            </p:cNvPr>
            <p:cNvCxnSpPr/>
            <p:nvPr/>
          </p:nvCxnSpPr>
          <p:spPr>
            <a:xfrm flipV="1">
              <a:off x="6838900" y="2735264"/>
              <a:ext cx="631866" cy="108732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0A89C0DF-0B8F-4EFD-909E-70EDD00D765D}"/>
                </a:ext>
              </a:extLst>
            </p:cNvPr>
            <p:cNvCxnSpPr/>
            <p:nvPr/>
          </p:nvCxnSpPr>
          <p:spPr>
            <a:xfrm flipV="1">
              <a:off x="5944228" y="2735264"/>
              <a:ext cx="0" cy="1880421"/>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F2C0F779-1EF3-45FB-BBE4-336B5AC2B2C0}"/>
                </a:ext>
              </a:extLst>
            </p:cNvPr>
            <p:cNvCxnSpPr/>
            <p:nvPr/>
          </p:nvCxnSpPr>
          <p:spPr>
            <a:xfrm>
              <a:off x="5846529" y="2735264"/>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9E059EA0-D32B-47D3-A834-27E63151EC4A}"/>
                </a:ext>
              </a:extLst>
            </p:cNvPr>
            <p:cNvCxnSpPr/>
            <p:nvPr/>
          </p:nvCxnSpPr>
          <p:spPr>
            <a:xfrm>
              <a:off x="5846529" y="3828454"/>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92CA6445-8623-4C2C-9BE8-9E22F8284B8E}"/>
                </a:ext>
              </a:extLst>
            </p:cNvPr>
            <p:cNvSpPr txBox="1"/>
            <p:nvPr/>
          </p:nvSpPr>
          <p:spPr>
            <a:xfrm>
              <a:off x="5953048" y="3691779"/>
              <a:ext cx="338554" cy="261610"/>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44</a:t>
              </a:r>
            </a:p>
          </p:txBody>
        </p:sp>
        <p:sp>
          <p:nvSpPr>
            <p:cNvPr id="37" name="TextBox 36">
              <a:extLst>
                <a:ext uri="{FF2B5EF4-FFF2-40B4-BE49-F238E27FC236}">
                  <a16:creationId xmlns:a16="http://schemas.microsoft.com/office/drawing/2014/main" id="{B6FF05DC-D840-4D92-B3CB-395B42AF6689}"/>
                </a:ext>
              </a:extLst>
            </p:cNvPr>
            <p:cNvSpPr txBox="1"/>
            <p:nvPr/>
          </p:nvSpPr>
          <p:spPr>
            <a:xfrm>
              <a:off x="5958588" y="2604459"/>
              <a:ext cx="335348" cy="253916"/>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63</a:t>
              </a:r>
            </a:p>
          </p:txBody>
        </p:sp>
      </p:grpSp>
      <p:sp>
        <p:nvSpPr>
          <p:cNvPr id="38" name="TextBox 37">
            <a:extLst>
              <a:ext uri="{FF2B5EF4-FFF2-40B4-BE49-F238E27FC236}">
                <a16:creationId xmlns:a16="http://schemas.microsoft.com/office/drawing/2014/main" id="{DDE5F1E5-302B-4125-9DFA-549BF3D63329}"/>
              </a:ext>
            </a:extLst>
          </p:cNvPr>
          <p:cNvSpPr txBox="1"/>
          <p:nvPr/>
        </p:nvSpPr>
        <p:spPr>
          <a:xfrm>
            <a:off x="4896751" y="5077411"/>
            <a:ext cx="3643099" cy="584775"/>
          </a:xfrm>
          <a:prstGeom prst="rect">
            <a:avLst/>
          </a:prstGeom>
          <a:solidFill>
            <a:schemeClr val="bg2"/>
          </a:solidFill>
        </p:spPr>
        <p:txBody>
          <a:bodyPr wrap="square" rtlCol="0">
            <a:spAutoFit/>
          </a:bodyPr>
          <a:lstStyle/>
          <a:p>
            <a:pPr defTabSz="457200"/>
            <a:r>
              <a:rPr lang="en-US" sz="1600" kern="1200" dirty="0">
                <a:solidFill>
                  <a:prstClr val="black"/>
                </a:solidFill>
                <a:latin typeface="+mj-lt"/>
                <a:ea typeface="Arial Unicode MS" panose="020B0604020202020204" pitchFamily="34" charset="-128"/>
                <a:cs typeface="Arial Unicode MS" panose="020B0604020202020204" pitchFamily="34" charset="-128"/>
              </a:rPr>
              <a:t>Boston &amp; Portland are a cluster at height 44, losing precision to create the cluster.</a:t>
            </a:r>
          </a:p>
        </p:txBody>
      </p:sp>
    </p:spTree>
    <p:extLst>
      <p:ext uri="{BB962C8B-B14F-4D97-AF65-F5344CB8AC3E}">
        <p14:creationId xmlns:p14="http://schemas.microsoft.com/office/powerpoint/2010/main" val="4224025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1" grpId="0" animBg="1"/>
      <p:bldP spid="12" grpId="0" animBg="1"/>
      <p:bldP spid="13" grpId="0" animBg="1"/>
      <p:bldP spid="16" grpId="0" animBg="1"/>
      <p:bldP spid="19" grpId="0" animBg="1"/>
      <p:bldP spid="21" grpId="0" animBg="1"/>
      <p:bldP spid="3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11/14/22</a:t>
            </a:fld>
            <a:endParaRPr lang="en-US" dirty="0"/>
          </a:p>
        </p:txBody>
      </p:sp>
      <p:sp>
        <p:nvSpPr>
          <p:cNvPr id="3" name="Title 2"/>
          <p:cNvSpPr>
            <a:spLocks noGrp="1"/>
          </p:cNvSpPr>
          <p:nvPr>
            <p:ph type="title"/>
          </p:nvPr>
        </p:nvSpPr>
        <p:spPr/>
        <p:txBody>
          <a:bodyPr/>
          <a:lstStyle/>
          <a:p>
            <a:r>
              <a:rPr lang="en-US" dirty="0"/>
              <a:t>Shameless Plug #2</a:t>
            </a:r>
          </a:p>
        </p:txBody>
      </p:sp>
      <p:sp>
        <p:nvSpPr>
          <p:cNvPr id="4" name="Slide Number Placeholder 3"/>
          <p:cNvSpPr>
            <a:spLocks noGrp="1"/>
          </p:cNvSpPr>
          <p:nvPr>
            <p:ph type="sldNum" sz="quarter" idx="12"/>
          </p:nvPr>
        </p:nvSpPr>
        <p:spPr/>
        <p:txBody>
          <a:bodyPr/>
          <a:lstStyle/>
          <a:p>
            <a:fld id="{37290FF7-652B-4475-AEAB-8B1A5D23AE09}" type="slidenum">
              <a:rPr lang="en-US" smtClean="0"/>
              <a:t>4</a:t>
            </a:fld>
            <a:endParaRPr lang="en-US" dirty="0"/>
          </a:p>
        </p:txBody>
      </p:sp>
      <p:pic>
        <p:nvPicPr>
          <p:cNvPr id="6" name="Picture 2" descr="Image result for DATACAMP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1077" y="1616392"/>
            <a:ext cx="3499486" cy="34994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4548115" y="1407943"/>
            <a:ext cx="2209697" cy="2103120"/>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4524177" y="3678703"/>
            <a:ext cx="2254803" cy="2438400"/>
          </a:xfrm>
          <a:prstGeom prst="rect">
            <a:avLst/>
          </a:prstGeom>
          <a:ln>
            <a:solidFill>
              <a:schemeClr val="tx1"/>
            </a:solidFill>
          </a:ln>
        </p:spPr>
      </p:pic>
      <p:sp>
        <p:nvSpPr>
          <p:cNvPr id="9" name="Footer Placeholder 5">
            <a:extLst>
              <a:ext uri="{FF2B5EF4-FFF2-40B4-BE49-F238E27FC236}">
                <a16:creationId xmlns:a16="http://schemas.microsoft.com/office/drawing/2014/main" id="{D84DA6B8-8816-42D2-9890-B81F6896E198}"/>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8970897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210D5C-D4DA-42F2-9C4A-993DFC77B30A}"/>
              </a:ext>
            </a:extLst>
          </p:cNvPr>
          <p:cNvSpPr>
            <a:spLocks noGrp="1"/>
          </p:cNvSpPr>
          <p:nvPr>
            <p:ph type="dt" sz="half" idx="10"/>
          </p:nvPr>
        </p:nvSpPr>
        <p:spPr/>
        <p:txBody>
          <a:bodyPr/>
          <a:lstStyle/>
          <a:p>
            <a:fld id="{6700A58B-DD98-43D0-B791-721480A02982}" type="datetime1">
              <a:rPr lang="en-US" smtClean="0"/>
              <a:t>11/14/22</a:t>
            </a:fld>
            <a:endParaRPr lang="en-US"/>
          </a:p>
        </p:txBody>
      </p:sp>
      <p:sp>
        <p:nvSpPr>
          <p:cNvPr id="3" name="Title 2">
            <a:extLst>
              <a:ext uri="{FF2B5EF4-FFF2-40B4-BE49-F238E27FC236}">
                <a16:creationId xmlns:a16="http://schemas.microsoft.com/office/drawing/2014/main" id="{82C34DE6-46FB-47F0-9733-C3D27E997C9C}"/>
              </a:ext>
            </a:extLst>
          </p:cNvPr>
          <p:cNvSpPr>
            <a:spLocks noGrp="1"/>
          </p:cNvSpPr>
          <p:nvPr>
            <p:ph type="title"/>
          </p:nvPr>
        </p:nvSpPr>
        <p:spPr/>
        <p:txBody>
          <a:bodyPr/>
          <a:lstStyle/>
          <a:p>
            <a:r>
              <a:rPr lang="en-US" dirty="0"/>
              <a:t>Back to </a:t>
            </a:r>
            <a:r>
              <a:rPr lang="en-US" dirty="0" err="1"/>
              <a:t>C_Dendrogram.R</a:t>
            </a:r>
            <a:endParaRPr lang="en-US" dirty="0"/>
          </a:p>
        </p:txBody>
      </p:sp>
      <p:sp>
        <p:nvSpPr>
          <p:cNvPr id="4" name="Slide Number Placeholder 3">
            <a:extLst>
              <a:ext uri="{FF2B5EF4-FFF2-40B4-BE49-F238E27FC236}">
                <a16:creationId xmlns:a16="http://schemas.microsoft.com/office/drawing/2014/main" id="{DE6123B4-98F7-4DC5-97DE-E4E470717960}"/>
              </a:ext>
            </a:extLst>
          </p:cNvPr>
          <p:cNvSpPr>
            <a:spLocks noGrp="1"/>
          </p:cNvSpPr>
          <p:nvPr>
            <p:ph type="sldNum" sz="quarter" idx="12"/>
          </p:nvPr>
        </p:nvSpPr>
        <p:spPr/>
        <p:txBody>
          <a:bodyPr/>
          <a:lstStyle/>
          <a:p>
            <a:fld id="{37290FF7-652B-4475-AEAB-8B1A5D23AE09}" type="slidenum">
              <a:rPr lang="en-US" smtClean="0"/>
              <a:t>40</a:t>
            </a:fld>
            <a:endParaRPr lang="en-US"/>
          </a:p>
        </p:txBody>
      </p:sp>
      <p:sp>
        <p:nvSpPr>
          <p:cNvPr id="6" name="Footer Placeholder 5">
            <a:extLst>
              <a:ext uri="{FF2B5EF4-FFF2-40B4-BE49-F238E27FC236}">
                <a16:creationId xmlns:a16="http://schemas.microsoft.com/office/drawing/2014/main" id="{9AEE3B0A-243D-4D84-82C8-9D7223818081}"/>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204794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nvPr>
        </p:nvGraphicFramePr>
        <p:xfrm>
          <a:off x="614363" y="1111250"/>
          <a:ext cx="7915275" cy="3708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1800" b="0" strike="noStrike" dirty="0">
                          <a:solidFill>
                            <a:schemeClr val="bg1"/>
                          </a:solidFill>
                          <a:latin typeface="+mn-lt"/>
                        </a:rPr>
                        <a:t>Start</a:t>
                      </a:r>
                    </a:p>
                  </a:txBody>
                  <a:tcPr/>
                </a:tc>
                <a:tc>
                  <a:txBody>
                    <a:bodyPr/>
                    <a:lstStyle/>
                    <a:p>
                      <a:pPr algn="ctr"/>
                      <a:r>
                        <a:rPr lang="en-US" sz="1800" b="0" strike="noStrike" dirty="0">
                          <a:solidFill>
                            <a:schemeClr val="bg1"/>
                          </a:solidFill>
                          <a:latin typeface="+mn-lt"/>
                        </a:rPr>
                        <a:t>End</a:t>
                      </a:r>
                    </a:p>
                  </a:txBody>
                  <a:tcPr/>
                </a:tc>
                <a:tc>
                  <a:txBody>
                    <a:bodyPr/>
                    <a:lstStyle/>
                    <a:p>
                      <a:r>
                        <a:rPr lang="en-US" sz="1800" b="0" strike="noStrike" dirty="0">
                          <a:solidFill>
                            <a:schemeClr val="bg1"/>
                          </a:solidFill>
                          <a:latin typeface="+mn-lt"/>
                        </a:rPr>
                        <a:t>Item</a:t>
                      </a:r>
                    </a:p>
                  </a:txBody>
                  <a:tcPr/>
                </a:tc>
                <a:extLst>
                  <a:ext uri="{0D108BD9-81ED-4DB2-BD59-A6C34878D82A}">
                    <a16:rowId xmlns:a16="http://schemas.microsoft.com/office/drawing/2014/main" val="10000"/>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dirty="0">
                          <a:latin typeface="+mn-lt"/>
                        </a:rPr>
                        <a:t>What is Text Mining (TM)?</a:t>
                      </a:r>
                    </a:p>
                  </a:txBody>
                  <a:tcPr/>
                </a:tc>
                <a:extLst>
                  <a:ext uri="{0D108BD9-81ED-4DB2-BD59-A6C34878D82A}">
                    <a16:rowId xmlns:a16="http://schemas.microsoft.com/office/drawing/2014/main" val="1000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Keyword Scanning</a:t>
                      </a:r>
                    </a:p>
                  </a:txBody>
                  <a:tcPr/>
                </a:tc>
                <a:extLst>
                  <a:ext uri="{0D108BD9-81ED-4DB2-BD59-A6C34878D82A}">
                    <a16:rowId xmlns:a16="http://schemas.microsoft.com/office/drawing/2014/main" val="1000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Preparation DTM/TDM</a:t>
                      </a:r>
                    </a:p>
                  </a:txBody>
                  <a:tcPr/>
                </a:tc>
                <a:extLst>
                  <a:ext uri="{0D108BD9-81ED-4DB2-BD59-A6C34878D82A}">
                    <a16:rowId xmlns:a16="http://schemas.microsoft.com/office/drawing/2014/main" val="100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Associations &amp; Dendrograms (Clustering)</a:t>
                      </a:r>
                    </a:p>
                  </a:txBody>
                  <a:tcPr/>
                </a:tc>
                <a:extLst>
                  <a:ext uri="{0D108BD9-81ED-4DB2-BD59-A6C34878D82A}">
                    <a16:rowId xmlns:a16="http://schemas.microsoft.com/office/drawing/2014/main" val="385307094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Simple </a:t>
                      </a:r>
                      <a:r>
                        <a:rPr lang="en-US" sz="1800" b="0" strike="noStrike" kern="1200" dirty="0" err="1">
                          <a:solidFill>
                            <a:schemeClr val="tx1"/>
                          </a:solidFill>
                          <a:latin typeface="+mn-lt"/>
                          <a:ea typeface="+mn-ea"/>
                          <a:cs typeface="+mn-cs"/>
                        </a:rPr>
                        <a:t>Wordcloud</a:t>
                      </a:r>
                      <a:endParaRPr lang="en-US" sz="1800" b="0" strike="noStrike" kern="1200" dirty="0">
                        <a:solidFill>
                          <a:schemeClr val="tx1"/>
                        </a:solidFill>
                        <a:latin typeface="+mn-lt"/>
                        <a:ea typeface="+mn-ea"/>
                        <a:cs typeface="+mn-cs"/>
                      </a:endParaRPr>
                    </a:p>
                  </a:txBody>
                  <a:tcPr/>
                </a:tc>
                <a:extLst>
                  <a:ext uri="{0D108BD9-81ED-4DB2-BD59-A6C34878D82A}">
                    <a16:rowId xmlns:a16="http://schemas.microsoft.com/office/drawing/2014/main" val="3086568558"/>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dirty="0">
                          <a:solidFill>
                            <a:schemeClr val="tx1"/>
                          </a:solidFill>
                          <a:latin typeface="+mn-lt"/>
                        </a:rPr>
                        <a:t>Comparison </a:t>
                      </a:r>
                      <a:r>
                        <a:rPr lang="en-US" sz="1800" b="0" strike="noStrike" dirty="0" err="1">
                          <a:solidFill>
                            <a:schemeClr val="tx1"/>
                          </a:solidFill>
                          <a:latin typeface="+mn-lt"/>
                        </a:rPr>
                        <a:t>Wordcloud</a:t>
                      </a:r>
                      <a:endParaRPr lang="en-US" sz="1800" b="0" strike="noStrike" dirty="0">
                        <a:solidFill>
                          <a:schemeClr val="tx1"/>
                        </a:solidFill>
                        <a:latin typeface="+mn-lt"/>
                      </a:endParaRPr>
                    </a:p>
                  </a:txBody>
                  <a:tcPr/>
                </a:tc>
                <a:extLst>
                  <a:ext uri="{0D108BD9-81ED-4DB2-BD59-A6C34878D82A}">
                    <a16:rowId xmlns:a16="http://schemas.microsoft.com/office/drawing/2014/main" val="173947688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kern="1200" dirty="0">
                          <a:solidFill>
                            <a:schemeClr val="tx1"/>
                          </a:solidFill>
                          <a:latin typeface="+mn-lt"/>
                          <a:ea typeface="+mn-ea"/>
                          <a:cs typeface="+mn-cs"/>
                        </a:rPr>
                        <a:t>Polarity/Sentiment</a:t>
                      </a:r>
                    </a:p>
                  </a:txBody>
                  <a:tcPr/>
                </a:tc>
                <a:extLst>
                  <a:ext uri="{0D108BD9-81ED-4DB2-BD59-A6C34878D82A}">
                    <a16:rowId xmlns:a16="http://schemas.microsoft.com/office/drawing/2014/main" val="4176223156"/>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3757889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11/14/22</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5</a:t>
            </a:fld>
            <a:endParaRPr lang="en-US"/>
          </a:p>
        </p:txBody>
      </p:sp>
      <p:sp>
        <p:nvSpPr>
          <p:cNvPr id="8" name="TextBox 7"/>
          <p:cNvSpPr txBox="1"/>
          <p:nvPr/>
        </p:nvSpPr>
        <p:spPr>
          <a:xfrm>
            <a:off x="624840" y="5118735"/>
            <a:ext cx="3891835" cy="923330"/>
          </a:xfrm>
          <a:prstGeom prst="rect">
            <a:avLst/>
          </a:prstGeom>
          <a:noFill/>
        </p:spPr>
        <p:txBody>
          <a:bodyPr wrap="none" rtlCol="0">
            <a:spAutoFit/>
          </a:bodyPr>
          <a:lstStyle/>
          <a:p>
            <a:r>
              <a:rPr lang="en-US" sz="1800" b="1" u="sng" dirty="0">
                <a:latin typeface="+mj-lt"/>
                <a:ea typeface="Arial Unicode MS" panose="020B0604020202020204" pitchFamily="34" charset="-128"/>
                <a:cs typeface="Arial Unicode MS" panose="020B0604020202020204" pitchFamily="34" charset="-128"/>
              </a:rPr>
              <a:t>Goals:</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Learn the basics of text mining</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Apply methods to real ( &amp; messy) data </a:t>
            </a:r>
          </a:p>
        </p:txBody>
      </p:sp>
      <p:sp>
        <p:nvSpPr>
          <p:cNvPr id="9" name="Footer Placeholder 5">
            <a:extLst>
              <a:ext uri="{FF2B5EF4-FFF2-40B4-BE49-F238E27FC236}">
                <a16:creationId xmlns:a16="http://schemas.microsoft.com/office/drawing/2014/main" id="{1C4B0110-9E5B-4DE1-A594-ED304C1A5149}"/>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07320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11/14/22</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6</a:t>
            </a:fld>
            <a:endParaRPr lang="en-US"/>
          </a:p>
        </p:txBody>
      </p:sp>
      <p:sp>
        <p:nvSpPr>
          <p:cNvPr id="6" name="Title 5"/>
          <p:cNvSpPr>
            <a:spLocks noGrp="1"/>
          </p:cNvSpPr>
          <p:nvPr>
            <p:ph type="title"/>
          </p:nvPr>
        </p:nvSpPr>
        <p:spPr/>
        <p:txBody>
          <a:bodyPr/>
          <a:lstStyle/>
          <a:p>
            <a:r>
              <a:rPr lang="en-US" dirty="0"/>
              <a:t>What is Text Mining?</a:t>
            </a:r>
          </a:p>
        </p:txBody>
      </p:sp>
      <p:pic>
        <p:nvPicPr>
          <p:cNvPr id="8" name="Picture 26"/>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13744"/>
          <a:stretch/>
        </p:blipFill>
        <p:spPr bwMode="auto">
          <a:xfrm>
            <a:off x="3831823" y="2340291"/>
            <a:ext cx="4759371" cy="34014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Before Text Mining</a:t>
            </a:r>
          </a:p>
        </p:txBody>
      </p:sp>
      <p:sp>
        <p:nvSpPr>
          <p:cNvPr id="10" name="Footer Placeholder 5">
            <a:extLst>
              <a:ext uri="{FF2B5EF4-FFF2-40B4-BE49-F238E27FC236}">
                <a16:creationId xmlns:a16="http://schemas.microsoft.com/office/drawing/2014/main" id="{D4420DF6-8293-41CB-8CCD-5A792B910961}"/>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054906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5"/>
          <p:cNvPicPr>
            <a:picLocks noChangeArrowheads="1"/>
          </p:cNvPicPr>
          <p:nvPr/>
        </p:nvPicPr>
        <p:blipFill rotWithShape="1">
          <a:blip r:embed="rId2" cstate="print">
            <a:extLst>
              <a:ext uri="{28A0092B-C50C-407E-A947-70E740481C1C}">
                <a14:useLocalDpi xmlns:a14="http://schemas.microsoft.com/office/drawing/2010/main" val="0"/>
              </a:ext>
            </a:extLst>
          </a:blip>
          <a:srcRect l="12725"/>
          <a:stretch/>
        </p:blipFill>
        <p:spPr bwMode="auto">
          <a:xfrm>
            <a:off x="3803514" y="2336599"/>
            <a:ext cx="4783274" cy="3421264"/>
          </a:xfrm>
          <a:prstGeom prst="rect">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11/14/22</a:t>
            </a:fld>
            <a:endParaRPr lang="en-US" dirty="0"/>
          </a:p>
        </p:txBody>
      </p:sp>
      <p:sp>
        <p:nvSpPr>
          <p:cNvPr id="5" name="Slide Number Placeholder 4"/>
          <p:cNvSpPr>
            <a:spLocks noGrp="1"/>
          </p:cNvSpPr>
          <p:nvPr>
            <p:ph type="sldNum" sz="quarter" idx="12"/>
          </p:nvPr>
        </p:nvSpPr>
        <p:spPr/>
        <p:txBody>
          <a:bodyPr/>
          <a:lstStyle/>
          <a:p>
            <a:fld id="{37290FF7-652B-4475-AEAB-8B1A5D23AE09}" type="slidenum">
              <a:rPr lang="en-US" smtClean="0"/>
              <a:t>7</a:t>
            </a:fld>
            <a:endParaRPr lang="en-US"/>
          </a:p>
        </p:txBody>
      </p:sp>
      <p:sp>
        <p:nvSpPr>
          <p:cNvPr id="6" name="Title 5"/>
          <p:cNvSpPr>
            <a:spLocks noGrp="1"/>
          </p:cNvSpPr>
          <p:nvPr>
            <p:ph type="title"/>
          </p:nvPr>
        </p:nvSpPr>
        <p:spPr/>
        <p:txBody>
          <a:bodyPr/>
          <a:lstStyle/>
          <a:p>
            <a:r>
              <a:rPr lang="en-US" dirty="0"/>
              <a:t>What is Text Mining?</a:t>
            </a:r>
          </a:p>
        </p:txBody>
      </p:sp>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After Text Mining</a:t>
            </a:r>
          </a:p>
        </p:txBody>
      </p:sp>
      <p:sp>
        <p:nvSpPr>
          <p:cNvPr id="11" name="Footer Placeholder 5">
            <a:extLst>
              <a:ext uri="{FF2B5EF4-FFF2-40B4-BE49-F238E27FC236}">
                <a16:creationId xmlns:a16="http://schemas.microsoft.com/office/drawing/2014/main" id="{0D32484F-813B-498D-8A79-E7FD292CD1D0}"/>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593974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4C591D7-E6E6-0A4C-BAAA-C54736248702}"/>
              </a:ext>
            </a:extLst>
          </p:cNvPr>
          <p:cNvSpPr>
            <a:spLocks noGrp="1"/>
          </p:cNvSpPr>
          <p:nvPr>
            <p:ph type="dt" sz="half" idx="10"/>
          </p:nvPr>
        </p:nvSpPr>
        <p:spPr/>
        <p:txBody>
          <a:bodyPr/>
          <a:lstStyle/>
          <a:p>
            <a:fld id="{4142EED6-FC16-45B9-B8C4-2BC5DBA88325}" type="datetime1">
              <a:rPr lang="en-US" smtClean="0"/>
              <a:t>11/14/22</a:t>
            </a:fld>
            <a:endParaRPr lang="en-US"/>
          </a:p>
        </p:txBody>
      </p:sp>
      <p:sp>
        <p:nvSpPr>
          <p:cNvPr id="5" name="Slide Number Placeholder 4">
            <a:extLst>
              <a:ext uri="{FF2B5EF4-FFF2-40B4-BE49-F238E27FC236}">
                <a16:creationId xmlns:a16="http://schemas.microsoft.com/office/drawing/2014/main" id="{BEA4E158-8409-CA4C-9FA6-EBDFA1EC13DD}"/>
              </a:ext>
            </a:extLst>
          </p:cNvPr>
          <p:cNvSpPr>
            <a:spLocks noGrp="1"/>
          </p:cNvSpPr>
          <p:nvPr>
            <p:ph type="sldNum" sz="quarter" idx="12"/>
          </p:nvPr>
        </p:nvSpPr>
        <p:spPr/>
        <p:txBody>
          <a:bodyPr/>
          <a:lstStyle/>
          <a:p>
            <a:fld id="{37290FF7-652B-4475-AEAB-8B1A5D23AE09}" type="slidenum">
              <a:rPr lang="en-US" smtClean="0"/>
              <a:t>8</a:t>
            </a:fld>
            <a:endParaRPr lang="en-US"/>
          </a:p>
        </p:txBody>
      </p:sp>
      <p:sp>
        <p:nvSpPr>
          <p:cNvPr id="6" name="Title 5">
            <a:extLst>
              <a:ext uri="{FF2B5EF4-FFF2-40B4-BE49-F238E27FC236}">
                <a16:creationId xmlns:a16="http://schemas.microsoft.com/office/drawing/2014/main" id="{21C6980E-4E6F-2A46-A208-8286863C9D04}"/>
              </a:ext>
            </a:extLst>
          </p:cNvPr>
          <p:cNvSpPr>
            <a:spLocks noGrp="1"/>
          </p:cNvSpPr>
          <p:nvPr>
            <p:ph type="title"/>
          </p:nvPr>
        </p:nvSpPr>
        <p:spPr/>
        <p:txBody>
          <a:bodyPr/>
          <a:lstStyle/>
          <a:p>
            <a:r>
              <a:rPr lang="en-US" dirty="0"/>
              <a:t>TM Project Workflow</a:t>
            </a:r>
          </a:p>
        </p:txBody>
      </p:sp>
      <p:sp>
        <p:nvSpPr>
          <p:cNvPr id="7" name="Footer Placeholder 6">
            <a:extLst>
              <a:ext uri="{FF2B5EF4-FFF2-40B4-BE49-F238E27FC236}">
                <a16:creationId xmlns:a16="http://schemas.microsoft.com/office/drawing/2014/main" id="{C4CC3B70-14F9-764E-AD4A-AFB3CE04ED1A}"/>
              </a:ext>
            </a:extLst>
          </p:cNvPr>
          <p:cNvSpPr>
            <a:spLocks noGrp="1"/>
          </p:cNvSpPr>
          <p:nvPr>
            <p:ph type="ftr" sz="quarter" idx="3"/>
          </p:nvPr>
        </p:nvSpPr>
        <p:spPr/>
        <p:txBody>
          <a:bodyPr/>
          <a:lstStyle/>
          <a:p>
            <a:r>
              <a:rPr lang="en-US"/>
              <a:t>Kwartler CSCI E-96</a:t>
            </a:r>
            <a:endParaRPr lang="en-US" dirty="0"/>
          </a:p>
        </p:txBody>
      </p:sp>
      <p:pic>
        <p:nvPicPr>
          <p:cNvPr id="8" name="Picture 7" descr="Chapt1 Text Mining Workflow v3.png">
            <a:extLst>
              <a:ext uri="{FF2B5EF4-FFF2-40B4-BE49-F238E27FC236}">
                <a16:creationId xmlns:a16="http://schemas.microsoft.com/office/drawing/2014/main" id="{7E5C30C1-7BAC-5B47-AC78-E8EFAF24E311}"/>
              </a:ext>
            </a:extLst>
          </p:cNvPr>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4647352" y="1761218"/>
            <a:ext cx="3555075" cy="4526884"/>
          </a:xfrm>
          <a:prstGeom prst="rect">
            <a:avLst/>
          </a:prstGeom>
        </p:spPr>
      </p:pic>
      <p:grpSp>
        <p:nvGrpSpPr>
          <p:cNvPr id="9" name="Group 8">
            <a:extLst>
              <a:ext uri="{FF2B5EF4-FFF2-40B4-BE49-F238E27FC236}">
                <a16:creationId xmlns:a16="http://schemas.microsoft.com/office/drawing/2014/main" id="{7415E572-D3BC-A545-9AE0-A94646A8AE83}"/>
              </a:ext>
            </a:extLst>
          </p:cNvPr>
          <p:cNvGrpSpPr/>
          <p:nvPr/>
        </p:nvGrpSpPr>
        <p:grpSpPr>
          <a:xfrm>
            <a:off x="1440913" y="1953003"/>
            <a:ext cx="1471236" cy="3827961"/>
            <a:chOff x="6603961" y="1572853"/>
            <a:chExt cx="1321732" cy="4165856"/>
          </a:xfrm>
        </p:grpSpPr>
        <p:sp>
          <p:nvSpPr>
            <p:cNvPr id="10" name="Arrow: Down 4">
              <a:extLst>
                <a:ext uri="{FF2B5EF4-FFF2-40B4-BE49-F238E27FC236}">
                  <a16:creationId xmlns:a16="http://schemas.microsoft.com/office/drawing/2014/main" id="{9CBC49F3-2444-594D-BF3C-CCA1C4FEF05B}"/>
                </a:ext>
              </a:extLst>
            </p:cNvPr>
            <p:cNvSpPr/>
            <p:nvPr/>
          </p:nvSpPr>
          <p:spPr>
            <a:xfrm>
              <a:off x="6808423" y="1940550"/>
              <a:ext cx="1046603" cy="352381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dirty="0">
                <a:solidFill>
                  <a:schemeClr val="tx2"/>
                </a:solidFill>
              </a:endParaRPr>
            </a:p>
          </p:txBody>
        </p:sp>
        <p:sp>
          <p:nvSpPr>
            <p:cNvPr id="11" name="TextBox 10">
              <a:extLst>
                <a:ext uri="{FF2B5EF4-FFF2-40B4-BE49-F238E27FC236}">
                  <a16:creationId xmlns:a16="http://schemas.microsoft.com/office/drawing/2014/main" id="{83BF77A6-CDF0-B64C-BA16-0D964FCE12D0}"/>
                </a:ext>
              </a:extLst>
            </p:cNvPr>
            <p:cNvSpPr txBox="1"/>
            <p:nvPr/>
          </p:nvSpPr>
          <p:spPr>
            <a:xfrm>
              <a:off x="6603961" y="1572853"/>
              <a:ext cx="1321732" cy="326570"/>
            </a:xfrm>
            <a:prstGeom prst="rect">
              <a:avLst/>
            </a:prstGeom>
            <a:noFill/>
          </p:spPr>
          <p:txBody>
            <a:bodyPr wrap="none" rtlCol="0">
              <a:spAutoFit/>
            </a:bodyPr>
            <a:lstStyle/>
            <a:p>
              <a:pPr algn="ctr"/>
              <a:r>
                <a:rPr lang="en-US" sz="1350" dirty="0"/>
                <a:t>Unorganized State</a:t>
              </a:r>
            </a:p>
          </p:txBody>
        </p:sp>
        <p:sp>
          <p:nvSpPr>
            <p:cNvPr id="12" name="TextBox 11">
              <a:extLst>
                <a:ext uri="{FF2B5EF4-FFF2-40B4-BE49-F238E27FC236}">
                  <a16:creationId xmlns:a16="http://schemas.microsoft.com/office/drawing/2014/main" id="{E89EF483-6E49-8D40-9BF1-028ED918C725}"/>
                </a:ext>
              </a:extLst>
            </p:cNvPr>
            <p:cNvSpPr txBox="1"/>
            <p:nvPr/>
          </p:nvSpPr>
          <p:spPr>
            <a:xfrm>
              <a:off x="6687092" y="5412139"/>
              <a:ext cx="1161880" cy="326570"/>
            </a:xfrm>
            <a:prstGeom prst="rect">
              <a:avLst/>
            </a:prstGeom>
            <a:noFill/>
          </p:spPr>
          <p:txBody>
            <a:bodyPr wrap="none" rtlCol="0">
              <a:spAutoFit/>
            </a:bodyPr>
            <a:lstStyle/>
            <a:p>
              <a:pPr algn="ctr"/>
              <a:r>
                <a:rPr lang="en-US" sz="1350" dirty="0"/>
                <a:t>Organized State</a:t>
              </a:r>
            </a:p>
          </p:txBody>
        </p:sp>
        <p:sp>
          <p:nvSpPr>
            <p:cNvPr id="13" name="TextBox 12">
              <a:extLst>
                <a:ext uri="{FF2B5EF4-FFF2-40B4-BE49-F238E27FC236}">
                  <a16:creationId xmlns:a16="http://schemas.microsoft.com/office/drawing/2014/main" id="{AA849EA9-5C3E-5143-8312-466227603339}"/>
                </a:ext>
              </a:extLst>
            </p:cNvPr>
            <p:cNvSpPr txBox="1"/>
            <p:nvPr/>
          </p:nvSpPr>
          <p:spPr>
            <a:xfrm rot="16200000">
              <a:off x="5888917" y="3438600"/>
              <a:ext cx="2885614" cy="248851"/>
            </a:xfrm>
            <a:prstGeom prst="rect">
              <a:avLst/>
            </a:prstGeom>
            <a:noFill/>
          </p:spPr>
          <p:txBody>
            <a:bodyPr wrap="none" rtlCol="0">
              <a:spAutoFit/>
            </a:bodyPr>
            <a:lstStyle/>
            <a:p>
              <a:r>
                <a:rPr lang="en-US" sz="1200" dirty="0">
                  <a:solidFill>
                    <a:schemeClr val="bg1"/>
                  </a:solidFill>
                </a:rPr>
                <a:t>Natural Language Processing &amp; Analysis</a:t>
              </a:r>
            </a:p>
          </p:txBody>
        </p:sp>
      </p:grpSp>
      <p:sp>
        <p:nvSpPr>
          <p:cNvPr id="14" name="Isosceles Triangle 11">
            <a:extLst>
              <a:ext uri="{FF2B5EF4-FFF2-40B4-BE49-F238E27FC236}">
                <a16:creationId xmlns:a16="http://schemas.microsoft.com/office/drawing/2014/main" id="{88E6E5F8-4FB3-6444-8D91-413EA7D3B0C3}"/>
              </a:ext>
            </a:extLst>
          </p:cNvPr>
          <p:cNvSpPr/>
          <p:nvPr/>
        </p:nvSpPr>
        <p:spPr>
          <a:xfrm rot="5400000">
            <a:off x="2405336" y="3588068"/>
            <a:ext cx="3343973" cy="373928"/>
          </a:xfrm>
          <a:prstGeom prst="triangle">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dirty="0">
              <a:solidFill>
                <a:schemeClr val="tx2"/>
              </a:solidFill>
            </a:endParaRPr>
          </a:p>
        </p:txBody>
      </p:sp>
    </p:spTree>
    <p:extLst>
      <p:ext uri="{BB962C8B-B14F-4D97-AF65-F5344CB8AC3E}">
        <p14:creationId xmlns:p14="http://schemas.microsoft.com/office/powerpoint/2010/main" val="404002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11/14/22</a:t>
            </a:fld>
            <a:endParaRPr lang="en-US"/>
          </a:p>
        </p:txBody>
      </p:sp>
      <p:sp>
        <p:nvSpPr>
          <p:cNvPr id="3" name="Title 2"/>
          <p:cNvSpPr>
            <a:spLocks noGrp="1"/>
          </p:cNvSpPr>
          <p:nvPr>
            <p:ph type="title"/>
          </p:nvPr>
        </p:nvSpPr>
        <p:spPr/>
        <p:txBody>
          <a:bodyPr/>
          <a:lstStyle/>
          <a:p>
            <a:r>
              <a:rPr lang="en-US" dirty="0"/>
              <a:t>Text Mining Workflow</a:t>
            </a:r>
          </a:p>
        </p:txBody>
      </p:sp>
      <p:sp>
        <p:nvSpPr>
          <p:cNvPr id="4" name="Slide Number Placeholder 3"/>
          <p:cNvSpPr>
            <a:spLocks noGrp="1"/>
          </p:cNvSpPr>
          <p:nvPr>
            <p:ph type="sldNum" sz="quarter" idx="12"/>
          </p:nvPr>
        </p:nvSpPr>
        <p:spPr/>
        <p:txBody>
          <a:bodyPr/>
          <a:lstStyle/>
          <a:p>
            <a:fld id="{37290FF7-652B-4475-AEAB-8B1A5D23AE09}" type="slidenum">
              <a:rPr lang="en-US" smtClean="0"/>
              <a:t>9</a:t>
            </a:fld>
            <a:endParaRPr lang="en-US"/>
          </a:p>
        </p:txBody>
      </p:sp>
      <p:grpSp>
        <p:nvGrpSpPr>
          <p:cNvPr id="6" name="Group 5"/>
          <p:cNvGrpSpPr/>
          <p:nvPr/>
        </p:nvGrpSpPr>
        <p:grpSpPr>
          <a:xfrm>
            <a:off x="4805362" y="1064895"/>
            <a:ext cx="4197107" cy="5254400"/>
            <a:chOff x="4800600" y="1234440"/>
            <a:chExt cx="4197107" cy="5254400"/>
          </a:xfrm>
        </p:grpSpPr>
        <p:sp>
          <p:nvSpPr>
            <p:cNvPr id="7" name="Rectangle 6"/>
            <p:cNvSpPr/>
            <p:nvPr/>
          </p:nvSpPr>
          <p:spPr>
            <a:xfrm>
              <a:off x="4800600" y="1234440"/>
              <a:ext cx="3794760" cy="51968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latin typeface="Arial Unicode MS" panose="020B0604020202020204" pitchFamily="34" charset="-128"/>
              </a:endParaRPr>
            </a:p>
          </p:txBody>
        </p:sp>
        <p:pic>
          <p:nvPicPr>
            <p:cNvPr id="8" name="Picture 7"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4885934" y="1253080"/>
              <a:ext cx="4111773" cy="5235760"/>
            </a:xfrm>
            <a:prstGeom prst="rect">
              <a:avLst/>
            </a:prstGeom>
          </p:spPr>
        </p:pic>
      </p:grpSp>
      <p:sp>
        <p:nvSpPr>
          <p:cNvPr id="9" name="TextBox 8"/>
          <p:cNvSpPr txBox="1"/>
          <p:nvPr/>
        </p:nvSpPr>
        <p:spPr>
          <a:xfrm>
            <a:off x="313790" y="2052099"/>
            <a:ext cx="4563010" cy="3108543"/>
          </a:xfrm>
          <a:prstGeom prst="rect">
            <a:avLst/>
          </a:prstGeom>
          <a:noFill/>
        </p:spPr>
        <p:txBody>
          <a:bodyPr wrap="square" rtlCol="0">
            <a:spAutoFit/>
          </a:bodyPr>
          <a:lstStyle/>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Problem Definition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Identify Text Sources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Text Organization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Feature Extraction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Analytics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Reach Insight or Recommendation</a:t>
            </a:r>
          </a:p>
        </p:txBody>
      </p:sp>
      <p:sp>
        <p:nvSpPr>
          <p:cNvPr id="10" name="Footer Placeholder 5">
            <a:extLst>
              <a:ext uri="{FF2B5EF4-FFF2-40B4-BE49-F238E27FC236}">
                <a16:creationId xmlns:a16="http://schemas.microsoft.com/office/drawing/2014/main" id="{6EFDF6FF-6D7B-4C14-B5C1-D7C3E0E28BEC}"/>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258201711"/>
      </p:ext>
    </p:extLst>
  </p:cSld>
  <p:clrMapOvr>
    <a:masterClrMapping/>
  </p:clrMapOvr>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3704</TotalTime>
  <Words>2760</Words>
  <Application>Microsoft Macintosh PowerPoint</Application>
  <PresentationFormat>On-screen Show (4:3)</PresentationFormat>
  <Paragraphs>646</Paragraphs>
  <Slides>40</Slides>
  <Notes>0</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 Unicode MS</vt:lpstr>
      <vt:lpstr>Arial</vt:lpstr>
      <vt:lpstr>Calibri</vt:lpstr>
      <vt:lpstr>Calibri Light</vt:lpstr>
      <vt:lpstr>Consolas</vt:lpstr>
      <vt:lpstr>inherit</vt:lpstr>
      <vt:lpstr>Lato</vt:lpstr>
      <vt:lpstr>1_Office Theme</vt:lpstr>
      <vt:lpstr>Text Mining</vt:lpstr>
      <vt:lpstr>Mo’ Packages Mo’ Problems</vt:lpstr>
      <vt:lpstr>Shameless Plug #1</vt:lpstr>
      <vt:lpstr>Shameless Plug #2</vt:lpstr>
      <vt:lpstr>Agenda</vt:lpstr>
      <vt:lpstr>What is Text Mining?</vt:lpstr>
      <vt:lpstr>What is Text Mining?</vt:lpstr>
      <vt:lpstr>TM Project Workflow</vt:lpstr>
      <vt:lpstr>Text Mining Workflow</vt:lpstr>
      <vt:lpstr>Two Popular Approaches</vt:lpstr>
      <vt:lpstr>TM Challenges - Disambiguation</vt:lpstr>
      <vt:lpstr>TM Challenges - Misc</vt:lpstr>
      <vt:lpstr>Why text mining is an art &amp; science?</vt:lpstr>
      <vt:lpstr>Channel affects language</vt:lpstr>
      <vt:lpstr>Messenger affects language</vt:lpstr>
      <vt:lpstr>Gen Y/Z expression is evolving rapidly due to technology.</vt:lpstr>
      <vt:lpstr>Gen Y/Z expression is evolving rapidly due to technology.</vt:lpstr>
      <vt:lpstr>Audience affects language</vt:lpstr>
      <vt:lpstr>Agenda</vt:lpstr>
      <vt:lpstr>A safe/supportive learning environment</vt:lpstr>
      <vt:lpstr>A_Keyword_Scanning_revised.R</vt:lpstr>
      <vt:lpstr>Let’s Practice!</vt:lpstr>
      <vt:lpstr>Remember This?</vt:lpstr>
      <vt:lpstr>R for Cleaning Steps</vt:lpstr>
      <vt:lpstr>Library TM Functions</vt:lpstr>
      <vt:lpstr>Library qdap Functions</vt:lpstr>
      <vt:lpstr>Custom Functions</vt:lpstr>
      <vt:lpstr>Nuances &amp; Inputs for Setting Up a TM Project</vt:lpstr>
      <vt:lpstr>PowerPoint Presentation</vt:lpstr>
      <vt:lpstr>For Bag of Words, how is data organized?</vt:lpstr>
      <vt:lpstr>Agenda</vt:lpstr>
      <vt:lpstr>PowerPoint Presentation</vt:lpstr>
      <vt:lpstr>PowerPoint Presentation</vt:lpstr>
      <vt:lpstr>PowerPoint Presentation</vt:lpstr>
      <vt:lpstr>PowerPoint Presentation</vt:lpstr>
      <vt:lpstr>PowerPoint Presentation</vt:lpstr>
      <vt:lpstr>Back to C_Dendrogram.R</vt:lpstr>
      <vt:lpstr>PowerPoint Presentation</vt:lpstr>
      <vt:lpstr>PowerPoint Presentation</vt:lpstr>
      <vt:lpstr>Back to C_Dendrogram.R</vt:lpstr>
    </vt:vector>
  </TitlesOfParts>
  <Company>Liberty Mutual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Kwartler, Edward</dc:creator>
  <cp:lastModifiedBy>Kwartler, Edward</cp:lastModifiedBy>
  <cp:revision>130</cp:revision>
  <cp:lastPrinted>2018-11-26T18:56:28Z</cp:lastPrinted>
  <dcterms:created xsi:type="dcterms:W3CDTF">2018-05-23T17:24:59Z</dcterms:created>
  <dcterms:modified xsi:type="dcterms:W3CDTF">2022-11-14T17:25:19Z</dcterms:modified>
</cp:coreProperties>
</file>